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4630400" cy="20680698"/>
  <p:notesSz cx="20680698" cy="14630400"/>
  <p:embeddedFontLst>
    <p:embeddedFont>
      <p:font typeface="Syne Extra Bold"/>
      <p:regular r:id="rId22"/>
    </p:embeddedFont>
    <p:embeddedFont>
      <p:font typeface="Syne"/>
      <p:regular r:id="rId23"/>
    </p:embeddedFont>
    <p:embeddedFont>
      <p:font typeface="Syne"/>
      <p:regular r:id="rId2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1016-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4.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5.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6.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7.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8.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9.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0.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image" Target="../media/image-11-14.png"/><Relationship Id="rId15" Type="http://schemas.openxmlformats.org/officeDocument/2006/relationships/slideLayout" Target="../slideLayouts/slideLayout12.xml"/><Relationship Id="rId1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3.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slideLayout" Target="../slideLayouts/slideLayout15.xml"/><Relationship Id="rId1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6" Type="http://schemas.openxmlformats.org/officeDocument/2006/relationships/hyperlink" Target="http://www.conectarhoje.com" TargetMode="External"/><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7" Type="http://schemas.openxmlformats.org/officeDocument/2006/relationships/slideLayout" Target="../slideLayouts/slideLayout16.xml"/><Relationship Id="rId8"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281" cy="20680698"/>
          </a:xfrm>
          <a:prstGeom prst="rect">
            <a:avLst/>
          </a:prstGeom>
        </p:spPr>
      </p:pic>
      <p:sp>
        <p:nvSpPr>
          <p:cNvPr id="3" name="Shape 0"/>
          <p:cNvSpPr/>
          <p:nvPr/>
        </p:nvSpPr>
        <p:spPr>
          <a:xfrm>
            <a:off x="0" y="0"/>
            <a:ext cx="14630281" cy="20680698"/>
          </a:xfrm>
          <a:prstGeom prst="rect">
            <a:avLst/>
          </a:prstGeom>
          <a:solidFill>
            <a:srgbClr val="152025">
              <a:alpha val="80000"/>
            </a:srgbClr>
          </a:solidFill>
          <a:ln/>
        </p:spPr>
      </p:sp>
      <p:sp>
        <p:nvSpPr>
          <p:cNvPr id="4" name="Text 1"/>
          <p:cNvSpPr/>
          <p:nvPr/>
        </p:nvSpPr>
        <p:spPr>
          <a:xfrm>
            <a:off x="939522" y="738188"/>
            <a:ext cx="12751237" cy="4209816"/>
          </a:xfrm>
          <a:prstGeom prst="rect">
            <a:avLst/>
          </a:prstGeom>
          <a:noFill/>
          <a:ln/>
        </p:spPr>
        <p:txBody>
          <a:bodyPr wrap="square" lIns="0" tIns="0" rIns="0" bIns="0" rtlCol="0" anchor="t"/>
          <a:lstStyle/>
          <a:p>
            <a:pPr algn="l" indent="0" marL="0">
              <a:lnSpc>
                <a:spcPts val="6600"/>
              </a:lnSpc>
              <a:buNone/>
            </a:pPr>
            <a:r>
              <a:rPr lang="en-US" sz="5250" b="1" dirty="0">
                <a:solidFill>
                  <a:srgbClr val="000000"/>
                </a:solidFill>
                <a:latin typeface="Syne Extra Bold" pitchFamily="34" charset="0"/>
                <a:ea typeface="Syne Extra Bold" pitchFamily="34" charset="-122"/>
                <a:cs typeface="Syne Extra Bold" pitchFamily="34" charset="-120"/>
              </a:rPr>
              <a:t>🌿</a:t>
            </a:r>
            <a:pPr algn="l" indent="0" marL="0">
              <a:lnSpc>
                <a:spcPts val="6600"/>
              </a:lnSpc>
              <a:buNone/>
            </a:pPr>
            <a:r>
              <a:rPr lang="en-US" sz="5250" b="1" dirty="0">
                <a:solidFill>
                  <a:srgbClr val="F0F4F1"/>
                </a:solidFill>
                <a:latin typeface="Syne Extra Bold" pitchFamily="34" charset="0"/>
                <a:ea typeface="Syne Extra Bold" pitchFamily="34" charset="-122"/>
                <a:cs typeface="Syne Extra Bold" pitchFamily="34" charset="-120"/>
              </a:rPr>
              <a:t> Jardins Verticais para Apartamentos: Beleza, Praticidade e Sustentabilidade em Espaços Compactos</a:t>
            </a:r>
            <a:endParaRPr lang="en-US" sz="5250" dirty="0"/>
          </a:p>
        </p:txBody>
      </p:sp>
      <p:sp>
        <p:nvSpPr>
          <p:cNvPr id="5" name="Text 2"/>
          <p:cNvSpPr/>
          <p:nvPr/>
        </p:nvSpPr>
        <p:spPr>
          <a:xfrm>
            <a:off x="939522" y="5350673"/>
            <a:ext cx="12751237" cy="1718311"/>
          </a:xfrm>
          <a:prstGeom prst="rect">
            <a:avLst/>
          </a:prstGeom>
          <a:noFill/>
          <a:ln/>
        </p:spPr>
        <p:txBody>
          <a:bodyPr wrap="square" lIns="0" tIns="0" rIns="0" bIns="0" rtlCol="0" anchor="t"/>
          <a:lstStyle/>
          <a:p>
            <a:pPr algn="l" indent="0" marL="0">
              <a:lnSpc>
                <a:spcPts val="3350"/>
              </a:lnSpc>
              <a:buNone/>
            </a:pPr>
            <a:r>
              <a:rPr lang="en-US" sz="2100" dirty="0">
                <a:solidFill>
                  <a:srgbClr val="D7E5D8"/>
                </a:solidFill>
                <a:latin typeface="Syne" pitchFamily="34" charset="0"/>
                <a:ea typeface="Syne" pitchFamily="34" charset="-122"/>
                <a:cs typeface="Syne" pitchFamily="34" charset="-120"/>
              </a:rPr>
              <a:t>Transforme as paredes do seu apartamento em verdadeiros oásis verdes que combinam decoração, bem-estar e sustentabilidade. Este guia completo vai conduzi-lo por todas as etapas para criar, manter e aproveitar os benefícios de um jardim vertical mesmo em espaços compactos, trazendo mais vida e natureza para o seu dia a dia urbano.</a:t>
            </a:r>
            <a:endParaRPr lang="en-US" sz="2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939522" y="738188"/>
            <a:ext cx="12751237" cy="1677830"/>
          </a:xfrm>
          <a:prstGeom prst="rect">
            <a:avLst/>
          </a:prstGeom>
          <a:noFill/>
          <a:ln/>
        </p:spPr>
        <p:txBody>
          <a:bodyPr wrap="square" lIns="0" tIns="0" rIns="0" bIns="0" rtlCol="0" anchor="t"/>
          <a:lstStyle/>
          <a:p>
            <a:pPr algn="l" indent="0" marL="0">
              <a:lnSpc>
                <a:spcPts val="6600"/>
              </a:lnSpc>
              <a:buNone/>
            </a:pPr>
            <a:r>
              <a:rPr lang="en-US" sz="5250" b="1" dirty="0">
                <a:solidFill>
                  <a:srgbClr val="F0F4F1"/>
                </a:solidFill>
                <a:latin typeface="Syne Extra Bold" pitchFamily="34" charset="0"/>
                <a:ea typeface="Syne Extra Bold" pitchFamily="34" charset="-122"/>
                <a:cs typeface="Syne Extra Bold" pitchFamily="34" charset="-120"/>
              </a:rPr>
              <a:t>Introdução ao Mundo dos Jardins Verticais</a:t>
            </a:r>
            <a:endParaRPr lang="en-US" sz="5250" dirty="0"/>
          </a:p>
        </p:txBody>
      </p:sp>
      <p:sp>
        <p:nvSpPr>
          <p:cNvPr id="3" name="Text 1"/>
          <p:cNvSpPr/>
          <p:nvPr/>
        </p:nvSpPr>
        <p:spPr>
          <a:xfrm>
            <a:off x="939522" y="3060266"/>
            <a:ext cx="6048137" cy="3436623"/>
          </a:xfrm>
          <a:prstGeom prst="rect">
            <a:avLst/>
          </a:prstGeom>
          <a:noFill/>
          <a:ln/>
        </p:spPr>
        <p:txBody>
          <a:bodyPr wrap="square" lIns="0" tIns="0" rIns="0" bIns="0" rtlCol="0" anchor="t"/>
          <a:lstStyle/>
          <a:p>
            <a:pPr algn="l" indent="0" marL="0">
              <a:lnSpc>
                <a:spcPts val="3350"/>
              </a:lnSpc>
              <a:buNone/>
            </a:pPr>
            <a:r>
              <a:rPr lang="en-US" sz="2100" dirty="0">
                <a:solidFill>
                  <a:srgbClr val="D7E5D8"/>
                </a:solidFill>
                <a:latin typeface="Syne" pitchFamily="34" charset="0"/>
                <a:ea typeface="Syne" pitchFamily="34" charset="-122"/>
                <a:cs typeface="Syne" pitchFamily="34" charset="-120"/>
              </a:rPr>
              <a:t>Os jardins verticais revolucionaram a forma como moradores de apartamentos se relacionam com a natureza no ambiente urbano. Esta solução criativa e eficiente aproveita o espaço vertical das paredes – um recurso abundante mesmo nos menores apartamentos – para cultivar plantas, transformando ambientes antes monótonos em espaços vivos e acolhedores.</a:t>
            </a:r>
            <a:endParaRPr lang="en-US" sz="2100" dirty="0"/>
          </a:p>
        </p:txBody>
      </p:sp>
      <p:sp>
        <p:nvSpPr>
          <p:cNvPr id="4" name="Text 2"/>
          <p:cNvSpPr/>
          <p:nvPr/>
        </p:nvSpPr>
        <p:spPr>
          <a:xfrm>
            <a:off x="939522" y="6738467"/>
            <a:ext cx="6048137" cy="3436623"/>
          </a:xfrm>
          <a:prstGeom prst="rect">
            <a:avLst/>
          </a:prstGeom>
          <a:noFill/>
          <a:ln/>
        </p:spPr>
        <p:txBody>
          <a:bodyPr wrap="square" lIns="0" tIns="0" rIns="0" bIns="0" rtlCol="0" anchor="t"/>
          <a:lstStyle/>
          <a:p>
            <a:pPr algn="l" indent="0" marL="0">
              <a:lnSpc>
                <a:spcPts val="3350"/>
              </a:lnSpc>
              <a:buNone/>
            </a:pPr>
            <a:r>
              <a:rPr lang="en-US" sz="2100" dirty="0">
                <a:solidFill>
                  <a:srgbClr val="D7E5D8"/>
                </a:solidFill>
                <a:latin typeface="Syne" pitchFamily="34" charset="0"/>
                <a:ea typeface="Syne" pitchFamily="34" charset="-122"/>
                <a:cs typeface="Syne" pitchFamily="34" charset="-120"/>
              </a:rPr>
              <a:t>Em um cenário onde as áreas verdes urbanas estão cada vez mais escassas e os apartamentos cada vez menores, os jardins verticais surgem como uma resposta inteligente para quem não quer abrir mão do contato com a natureza. Eles nos permitem trazer para dentro de casa um pedaço do mundo natural, mesmo quando não dispomos de quintal, jardim ou varanda espaçosa.</a:t>
            </a:r>
            <a:endParaRPr lang="en-US" sz="2100" dirty="0"/>
          </a:p>
        </p:txBody>
      </p:sp>
      <p:sp>
        <p:nvSpPr>
          <p:cNvPr id="5" name="Text 3"/>
          <p:cNvSpPr/>
          <p:nvPr/>
        </p:nvSpPr>
        <p:spPr>
          <a:xfrm>
            <a:off x="939522" y="10416668"/>
            <a:ext cx="6048137" cy="3007045"/>
          </a:xfrm>
          <a:prstGeom prst="rect">
            <a:avLst/>
          </a:prstGeom>
          <a:noFill/>
          <a:ln/>
        </p:spPr>
        <p:txBody>
          <a:bodyPr wrap="square" lIns="0" tIns="0" rIns="0" bIns="0" rtlCol="0" anchor="t"/>
          <a:lstStyle/>
          <a:p>
            <a:pPr algn="l" indent="0" marL="0">
              <a:lnSpc>
                <a:spcPts val="3350"/>
              </a:lnSpc>
              <a:buNone/>
            </a:pPr>
            <a:r>
              <a:rPr lang="en-US" sz="2100" dirty="0">
                <a:solidFill>
                  <a:srgbClr val="D7E5D8"/>
                </a:solidFill>
                <a:latin typeface="Syne" pitchFamily="34" charset="0"/>
                <a:ea typeface="Syne" pitchFamily="34" charset="-122"/>
                <a:cs typeface="Syne" pitchFamily="34" charset="-120"/>
              </a:rPr>
              <a:t>Este conceito vai muito além da simples decoração. Um jardim vertical bem planejado pode melhorar a qualidade do ar, regular a temperatura ambiente, reduzir ruídos externos e até mesmo servir como uma pequena horta doméstica, trazendo sabor e frescor para sua cozinha.</a:t>
            </a:r>
            <a:endParaRPr lang="en-US" sz="2100" dirty="0"/>
          </a:p>
        </p:txBody>
      </p:sp>
      <p:pic>
        <p:nvPicPr>
          <p:cNvPr id="6" name="Image 0" descr="preencoded.png">    </p:cNvPr>
          <p:cNvPicPr>
            <a:picLocks noChangeAspect="1"/>
          </p:cNvPicPr>
          <p:nvPr/>
        </p:nvPicPr>
        <p:blipFill>
          <a:blip r:embed="rId1"/>
          <a:stretch>
            <a:fillRect/>
          </a:stretch>
        </p:blipFill>
        <p:spPr>
          <a:xfrm>
            <a:off x="7650123" y="3120631"/>
            <a:ext cx="6048137" cy="3947521"/>
          </a:xfrm>
          <a:prstGeom prst="rect">
            <a:avLst/>
          </a:prstGeom>
        </p:spPr>
      </p:pic>
      <p:sp>
        <p:nvSpPr>
          <p:cNvPr id="7" name="Text 4"/>
          <p:cNvSpPr/>
          <p:nvPr/>
        </p:nvSpPr>
        <p:spPr>
          <a:xfrm>
            <a:off x="7650123" y="7370094"/>
            <a:ext cx="6048137" cy="3436623"/>
          </a:xfrm>
          <a:prstGeom prst="rect">
            <a:avLst/>
          </a:prstGeom>
          <a:noFill/>
          <a:ln/>
        </p:spPr>
        <p:txBody>
          <a:bodyPr wrap="square" lIns="0" tIns="0" rIns="0" bIns="0" rtlCol="0" anchor="t"/>
          <a:lstStyle/>
          <a:p>
            <a:pPr algn="l" indent="0" marL="0">
              <a:lnSpc>
                <a:spcPts val="3350"/>
              </a:lnSpc>
              <a:buNone/>
            </a:pPr>
            <a:r>
              <a:rPr lang="en-US" sz="2100" dirty="0">
                <a:solidFill>
                  <a:srgbClr val="D7E5D8"/>
                </a:solidFill>
                <a:latin typeface="Syne" pitchFamily="34" charset="0"/>
                <a:ea typeface="Syne" pitchFamily="34" charset="-122"/>
                <a:cs typeface="Syne" pitchFamily="34" charset="-120"/>
              </a:rPr>
              <a:t>A verdade é que cultivar plantas em espaços verticais não é uma ideia nova – as tradicionais trepadeiras e plantas pendentes já faziam isso naturalmente. O que mudou foi nossa capacidade de criar sistemas e estruturas que potencializam essa verticalização, tornando-a acessível mesmo para quem não tem muito conhecimento em jardinagem.</a:t>
            </a:r>
            <a:endParaRPr lang="en-US" sz="2100" dirty="0"/>
          </a:p>
        </p:txBody>
      </p:sp>
      <p:sp>
        <p:nvSpPr>
          <p:cNvPr id="8" name="Text 5"/>
          <p:cNvSpPr/>
          <p:nvPr/>
        </p:nvSpPr>
        <p:spPr>
          <a:xfrm>
            <a:off x="7650123" y="11048295"/>
            <a:ext cx="6048137" cy="3007045"/>
          </a:xfrm>
          <a:prstGeom prst="rect">
            <a:avLst/>
          </a:prstGeom>
          <a:noFill/>
          <a:ln/>
        </p:spPr>
        <p:txBody>
          <a:bodyPr wrap="square" lIns="0" tIns="0" rIns="0" bIns="0" rtlCol="0" anchor="t"/>
          <a:lstStyle/>
          <a:p>
            <a:pPr algn="l" indent="0" marL="0">
              <a:lnSpc>
                <a:spcPts val="3350"/>
              </a:lnSpc>
              <a:buNone/>
            </a:pPr>
            <a:r>
              <a:rPr lang="en-US" sz="2100" dirty="0">
                <a:solidFill>
                  <a:srgbClr val="D7E5D8"/>
                </a:solidFill>
                <a:latin typeface="Syne" pitchFamily="34" charset="0"/>
                <a:ea typeface="Syne" pitchFamily="34" charset="-122"/>
                <a:cs typeface="Syne" pitchFamily="34" charset="-120"/>
              </a:rPr>
              <a:t>Ao longo deste guia, você descobrirá que montar seu próprio jardim vertical é mais simples do que imagina. Vamos explorar desde os benefícios desta prática até os detalhes técnicos de instalação, passando pela escolha das plantas ideais, técnicas de manutenção e diferentes estilos que podem se adequar ao seu apartamento e personalidade.</a:t>
            </a:r>
            <a:endParaRPr lang="en-US" sz="2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901660" y="708422"/>
            <a:ext cx="12826960" cy="1609965"/>
          </a:xfrm>
          <a:prstGeom prst="rect">
            <a:avLst/>
          </a:prstGeom>
          <a:noFill/>
          <a:ln/>
        </p:spPr>
        <p:txBody>
          <a:bodyPr wrap="square" lIns="0" tIns="0" rIns="0" bIns="0" rtlCol="0" anchor="t"/>
          <a:lstStyle/>
          <a:p>
            <a:pPr algn="l" indent="0" marL="0">
              <a:lnSpc>
                <a:spcPts val="6300"/>
              </a:lnSpc>
              <a:buNone/>
            </a:pPr>
            <a:r>
              <a:rPr lang="en-US" sz="5050" b="1" dirty="0">
                <a:solidFill>
                  <a:srgbClr val="F0F4F1"/>
                </a:solidFill>
                <a:latin typeface="Syne Extra Bold" pitchFamily="34" charset="0"/>
                <a:ea typeface="Syne Extra Bold" pitchFamily="34" charset="-122"/>
                <a:cs typeface="Syne Extra Bold" pitchFamily="34" charset="-120"/>
              </a:rPr>
              <a:t>Benefícios que Vão Além da Estética</a:t>
            </a:r>
            <a:endParaRPr lang="en-US" sz="5050" dirty="0"/>
          </a:p>
        </p:txBody>
      </p:sp>
      <p:sp>
        <p:nvSpPr>
          <p:cNvPr id="3" name="Text 1"/>
          <p:cNvSpPr/>
          <p:nvPr/>
        </p:nvSpPr>
        <p:spPr>
          <a:xfrm>
            <a:off x="901660" y="2833571"/>
            <a:ext cx="12826960" cy="1236584"/>
          </a:xfrm>
          <a:prstGeom prst="rect">
            <a:avLst/>
          </a:prstGeom>
          <a:noFill/>
          <a:ln/>
        </p:spPr>
        <p:txBody>
          <a:bodyPr wrap="square" lIns="0" tIns="0" rIns="0" bIns="0" rtlCol="0" anchor="t"/>
          <a:lstStyle/>
          <a:p>
            <a:pPr algn="l" indent="0" marL="0">
              <a:lnSpc>
                <a:spcPts val="3200"/>
              </a:lnSpc>
              <a:buNone/>
            </a:pPr>
            <a:r>
              <a:rPr lang="en-US" sz="2000" dirty="0">
                <a:solidFill>
                  <a:srgbClr val="D7E5D8"/>
                </a:solidFill>
                <a:latin typeface="Syne" pitchFamily="34" charset="0"/>
                <a:ea typeface="Syne" pitchFamily="34" charset="-122"/>
                <a:cs typeface="Syne" pitchFamily="34" charset="-120"/>
              </a:rPr>
              <a:t>Cultivar um jardim vertical em seu apartamento traz muito mais do que apenas beleza visual. As plantas transformam completamente a dinâmica do ambiente, oferecendo benefícios que impactam tanto o espaço físico quanto seu bem-estar emocional e mental. Conheça os principais:</a:t>
            </a:r>
            <a:endParaRPr lang="en-US" sz="2000" dirty="0"/>
          </a:p>
        </p:txBody>
      </p:sp>
      <p:pic>
        <p:nvPicPr>
          <p:cNvPr id="4" name="Image 0" descr="preencoded.png">    </p:cNvPr>
          <p:cNvPicPr>
            <a:picLocks noChangeAspect="1"/>
          </p:cNvPicPr>
          <p:nvPr/>
        </p:nvPicPr>
        <p:blipFill>
          <a:blip r:embed="rId1"/>
          <a:stretch>
            <a:fillRect/>
          </a:stretch>
        </p:blipFill>
        <p:spPr>
          <a:xfrm>
            <a:off x="901660" y="4359953"/>
            <a:ext cx="644009" cy="644010"/>
          </a:xfrm>
          <a:prstGeom prst="rect">
            <a:avLst/>
          </a:prstGeom>
        </p:spPr>
      </p:pic>
      <p:sp>
        <p:nvSpPr>
          <p:cNvPr id="5" name="Text 2"/>
          <p:cNvSpPr/>
          <p:nvPr/>
        </p:nvSpPr>
        <p:spPr>
          <a:xfrm>
            <a:off x="1867614" y="4512830"/>
            <a:ext cx="5286494" cy="1207652"/>
          </a:xfrm>
          <a:prstGeom prst="rect">
            <a:avLst/>
          </a:prstGeom>
          <a:noFill/>
          <a:ln/>
        </p:spPr>
        <p:txBody>
          <a:bodyPr wrap="square" lIns="0" tIns="0" rIns="0" bIns="0" rtlCol="0" anchor="t"/>
          <a:lstStyle/>
          <a:p>
            <a:pPr algn="l" indent="0" marL="0">
              <a:lnSpc>
                <a:spcPts val="3150"/>
              </a:lnSpc>
              <a:buNone/>
            </a:pPr>
            <a:r>
              <a:rPr lang="en-US" sz="2500" b="1" dirty="0">
                <a:solidFill>
                  <a:srgbClr val="D7E5D8"/>
                </a:solidFill>
                <a:latin typeface="Syne Extra Bold" pitchFamily="34" charset="0"/>
                <a:ea typeface="Syne Extra Bold" pitchFamily="34" charset="-122"/>
                <a:cs typeface="Syne Extra Bold" pitchFamily="34" charset="-120"/>
              </a:rPr>
              <a:t>Aproveitamento Inteligente do Espaço</a:t>
            </a:r>
            <a:endParaRPr lang="en-US" sz="2500" dirty="0"/>
          </a:p>
        </p:txBody>
      </p:sp>
      <p:sp>
        <p:nvSpPr>
          <p:cNvPr id="6" name="Text 3"/>
          <p:cNvSpPr/>
          <p:nvPr/>
        </p:nvSpPr>
        <p:spPr>
          <a:xfrm>
            <a:off x="1867614" y="5875025"/>
            <a:ext cx="5286494" cy="2473168"/>
          </a:xfrm>
          <a:prstGeom prst="rect">
            <a:avLst/>
          </a:prstGeom>
          <a:noFill/>
          <a:ln/>
        </p:spPr>
        <p:txBody>
          <a:bodyPr wrap="square" lIns="0" tIns="0" rIns="0" bIns="0" rtlCol="0" anchor="t"/>
          <a:lstStyle/>
          <a:p>
            <a:pPr algn="l" indent="0" marL="0">
              <a:lnSpc>
                <a:spcPts val="3200"/>
              </a:lnSpc>
              <a:buNone/>
            </a:pPr>
            <a:r>
              <a:rPr lang="en-US" sz="2000" dirty="0">
                <a:solidFill>
                  <a:srgbClr val="D7E5D8"/>
                </a:solidFill>
                <a:latin typeface="Syne" pitchFamily="34" charset="0"/>
                <a:ea typeface="Syne" pitchFamily="34" charset="-122"/>
                <a:cs typeface="Syne" pitchFamily="34" charset="-120"/>
              </a:rPr>
              <a:t>Diferentemente dos jardins horizontais tradicionais, os jardins verticais utilizam uma dimensão geralmente subutilizada nos apartamentos: as paredes. Isso permite criar áreas verdes sem sacrificar o precioso espaço do piso, fundamental em imóveis compactos.</a:t>
            </a:r>
            <a:endParaRPr lang="en-US" sz="2000" dirty="0"/>
          </a:p>
        </p:txBody>
      </p:sp>
      <p:pic>
        <p:nvPicPr>
          <p:cNvPr id="7" name="Image 1" descr="preencoded.png">    </p:cNvPr>
          <p:cNvPicPr>
            <a:picLocks noChangeAspect="1"/>
          </p:cNvPicPr>
          <p:nvPr/>
        </p:nvPicPr>
        <p:blipFill>
          <a:blip r:embed="rId2"/>
          <a:stretch>
            <a:fillRect/>
          </a:stretch>
        </p:blipFill>
        <p:spPr>
          <a:xfrm>
            <a:off x="7476053" y="4359953"/>
            <a:ext cx="644009" cy="644010"/>
          </a:xfrm>
          <a:prstGeom prst="rect">
            <a:avLst/>
          </a:prstGeom>
        </p:spPr>
      </p:pic>
      <p:sp>
        <p:nvSpPr>
          <p:cNvPr id="8" name="Text 4"/>
          <p:cNvSpPr/>
          <p:nvPr/>
        </p:nvSpPr>
        <p:spPr>
          <a:xfrm>
            <a:off x="8442008" y="4512830"/>
            <a:ext cx="5286613" cy="805101"/>
          </a:xfrm>
          <a:prstGeom prst="rect">
            <a:avLst/>
          </a:prstGeom>
          <a:noFill/>
          <a:ln/>
        </p:spPr>
        <p:txBody>
          <a:bodyPr wrap="square" lIns="0" tIns="0" rIns="0" bIns="0" rtlCol="0" anchor="t"/>
          <a:lstStyle/>
          <a:p>
            <a:pPr algn="l" indent="0" marL="0">
              <a:lnSpc>
                <a:spcPts val="3150"/>
              </a:lnSpc>
              <a:buNone/>
            </a:pPr>
            <a:r>
              <a:rPr lang="en-US" sz="2500" b="1" dirty="0">
                <a:solidFill>
                  <a:srgbClr val="D7E5D8"/>
                </a:solidFill>
                <a:latin typeface="Syne Extra Bold" pitchFamily="34" charset="0"/>
                <a:ea typeface="Syne Extra Bold" pitchFamily="34" charset="-122"/>
                <a:cs typeface="Syne Extra Bold" pitchFamily="34" charset="-120"/>
              </a:rPr>
              <a:t>Melhoria da Qualidade do Ar</a:t>
            </a:r>
            <a:endParaRPr lang="en-US" sz="2500" dirty="0"/>
          </a:p>
        </p:txBody>
      </p:sp>
      <p:sp>
        <p:nvSpPr>
          <p:cNvPr id="9" name="Text 5"/>
          <p:cNvSpPr/>
          <p:nvPr/>
        </p:nvSpPr>
        <p:spPr>
          <a:xfrm>
            <a:off x="8442008" y="5472474"/>
            <a:ext cx="5286613" cy="2885363"/>
          </a:xfrm>
          <a:prstGeom prst="rect">
            <a:avLst/>
          </a:prstGeom>
          <a:noFill/>
          <a:ln/>
        </p:spPr>
        <p:txBody>
          <a:bodyPr wrap="square" lIns="0" tIns="0" rIns="0" bIns="0" rtlCol="0" anchor="t"/>
          <a:lstStyle/>
          <a:p>
            <a:pPr algn="l" indent="0" marL="0">
              <a:lnSpc>
                <a:spcPts val="3200"/>
              </a:lnSpc>
              <a:buNone/>
            </a:pPr>
            <a:r>
              <a:rPr lang="en-US" sz="2000" dirty="0">
                <a:solidFill>
                  <a:srgbClr val="D7E5D8"/>
                </a:solidFill>
                <a:latin typeface="Syne" pitchFamily="34" charset="0"/>
                <a:ea typeface="Syne" pitchFamily="34" charset="-122"/>
                <a:cs typeface="Syne" pitchFamily="34" charset="-120"/>
              </a:rPr>
              <a:t>As plantas naturalmente filtram o ar, absorvendo dióxido de carbono e liberando oxigênio. Algumas espécies vão além e ajudam a eliminar toxinas comuns em ambientes fechados, como formaldeído, benzeno e tricloroetileno, presentes em materiais de construção e mobiliário.</a:t>
            </a:r>
            <a:endParaRPr lang="en-US" sz="2000" dirty="0"/>
          </a:p>
        </p:txBody>
      </p:sp>
      <p:pic>
        <p:nvPicPr>
          <p:cNvPr id="10" name="Image 2" descr="preencoded.png">    </p:cNvPr>
          <p:cNvPicPr>
            <a:picLocks noChangeAspect="1"/>
          </p:cNvPicPr>
          <p:nvPr/>
        </p:nvPicPr>
        <p:blipFill>
          <a:blip r:embed="rId3"/>
          <a:stretch>
            <a:fillRect/>
          </a:stretch>
        </p:blipFill>
        <p:spPr>
          <a:xfrm>
            <a:off x="901660" y="9001847"/>
            <a:ext cx="644009" cy="644010"/>
          </a:xfrm>
          <a:prstGeom prst="rect">
            <a:avLst/>
          </a:prstGeom>
        </p:spPr>
      </p:pic>
      <p:sp>
        <p:nvSpPr>
          <p:cNvPr id="11" name="Text 6"/>
          <p:cNvSpPr/>
          <p:nvPr/>
        </p:nvSpPr>
        <p:spPr>
          <a:xfrm>
            <a:off x="1867614" y="9154724"/>
            <a:ext cx="5286494" cy="1207652"/>
          </a:xfrm>
          <a:prstGeom prst="rect">
            <a:avLst/>
          </a:prstGeom>
          <a:noFill/>
          <a:ln/>
        </p:spPr>
        <p:txBody>
          <a:bodyPr wrap="square" lIns="0" tIns="0" rIns="0" bIns="0" rtlCol="0" anchor="t"/>
          <a:lstStyle/>
          <a:p>
            <a:pPr algn="l" indent="0" marL="0">
              <a:lnSpc>
                <a:spcPts val="3150"/>
              </a:lnSpc>
              <a:buNone/>
            </a:pPr>
            <a:r>
              <a:rPr lang="en-US" sz="2500" b="1" dirty="0">
                <a:solidFill>
                  <a:srgbClr val="D7E5D8"/>
                </a:solidFill>
                <a:latin typeface="Syne Extra Bold" pitchFamily="34" charset="0"/>
                <a:ea typeface="Syne Extra Bold" pitchFamily="34" charset="-122"/>
                <a:cs typeface="Syne Extra Bold" pitchFamily="34" charset="-120"/>
              </a:rPr>
              <a:t>Redução do Estresse e Melhoria do Humor</a:t>
            </a:r>
            <a:endParaRPr lang="en-US" sz="2500" dirty="0"/>
          </a:p>
        </p:txBody>
      </p:sp>
      <p:sp>
        <p:nvSpPr>
          <p:cNvPr id="12" name="Text 7"/>
          <p:cNvSpPr/>
          <p:nvPr/>
        </p:nvSpPr>
        <p:spPr>
          <a:xfrm>
            <a:off x="1867614" y="10516919"/>
            <a:ext cx="5286494" cy="2473168"/>
          </a:xfrm>
          <a:prstGeom prst="rect">
            <a:avLst/>
          </a:prstGeom>
          <a:noFill/>
          <a:ln/>
        </p:spPr>
        <p:txBody>
          <a:bodyPr wrap="square" lIns="0" tIns="0" rIns="0" bIns="0" rtlCol="0" anchor="t"/>
          <a:lstStyle/>
          <a:p>
            <a:pPr algn="l" indent="0" marL="0">
              <a:lnSpc>
                <a:spcPts val="3200"/>
              </a:lnSpc>
              <a:buNone/>
            </a:pPr>
            <a:r>
              <a:rPr lang="en-US" sz="2000" dirty="0">
                <a:solidFill>
                  <a:srgbClr val="D7E5D8"/>
                </a:solidFill>
                <a:latin typeface="Syne" pitchFamily="34" charset="0"/>
                <a:ea typeface="Syne" pitchFamily="34" charset="-122"/>
                <a:cs typeface="Syne" pitchFamily="34" charset="-120"/>
              </a:rPr>
              <a:t>Estudos científicos comprovam que o contato com plantas reduz níveis de cortisol (hormônio do estresse) e aumenta a sensação de bem-estar. Um jardim vertical traz esta conexão com a natureza para seu dia a dia, criando um ambiente mais calmo e acolhedor.</a:t>
            </a:r>
            <a:endParaRPr lang="en-US" sz="2000" dirty="0"/>
          </a:p>
        </p:txBody>
      </p:sp>
      <p:pic>
        <p:nvPicPr>
          <p:cNvPr id="13" name="Image 3" descr="preencoded.png">    </p:cNvPr>
          <p:cNvPicPr>
            <a:picLocks noChangeAspect="1"/>
          </p:cNvPicPr>
          <p:nvPr/>
        </p:nvPicPr>
        <p:blipFill>
          <a:blip r:embed="rId4"/>
          <a:stretch>
            <a:fillRect/>
          </a:stretch>
        </p:blipFill>
        <p:spPr>
          <a:xfrm>
            <a:off x="7476053" y="9001847"/>
            <a:ext cx="644009" cy="644010"/>
          </a:xfrm>
          <a:prstGeom prst="rect">
            <a:avLst/>
          </a:prstGeom>
        </p:spPr>
      </p:pic>
      <p:sp>
        <p:nvSpPr>
          <p:cNvPr id="14" name="Text 8"/>
          <p:cNvSpPr/>
          <p:nvPr/>
        </p:nvSpPr>
        <p:spPr>
          <a:xfrm>
            <a:off x="8442008" y="9154724"/>
            <a:ext cx="5286613" cy="805101"/>
          </a:xfrm>
          <a:prstGeom prst="rect">
            <a:avLst/>
          </a:prstGeom>
          <a:noFill/>
          <a:ln/>
        </p:spPr>
        <p:txBody>
          <a:bodyPr wrap="square" lIns="0" tIns="0" rIns="0" bIns="0" rtlCol="0" anchor="t"/>
          <a:lstStyle/>
          <a:p>
            <a:pPr algn="l" indent="0" marL="0">
              <a:lnSpc>
                <a:spcPts val="3150"/>
              </a:lnSpc>
              <a:buNone/>
            </a:pPr>
            <a:r>
              <a:rPr lang="en-US" sz="2500" b="1" dirty="0">
                <a:solidFill>
                  <a:srgbClr val="D7E5D8"/>
                </a:solidFill>
                <a:latin typeface="Syne Extra Bold" pitchFamily="34" charset="0"/>
                <a:ea typeface="Syne Extra Bold" pitchFamily="34" charset="-122"/>
                <a:cs typeface="Syne Extra Bold" pitchFamily="34" charset="-120"/>
              </a:rPr>
              <a:t>Isolamento Térmico e Acústico</a:t>
            </a:r>
            <a:endParaRPr lang="en-US" sz="2500" dirty="0"/>
          </a:p>
        </p:txBody>
      </p:sp>
      <p:sp>
        <p:nvSpPr>
          <p:cNvPr id="15" name="Text 9"/>
          <p:cNvSpPr/>
          <p:nvPr/>
        </p:nvSpPr>
        <p:spPr>
          <a:xfrm>
            <a:off x="8442008" y="10114368"/>
            <a:ext cx="5286613" cy="2473168"/>
          </a:xfrm>
          <a:prstGeom prst="rect">
            <a:avLst/>
          </a:prstGeom>
          <a:noFill/>
          <a:ln/>
        </p:spPr>
        <p:txBody>
          <a:bodyPr wrap="square" lIns="0" tIns="0" rIns="0" bIns="0" rtlCol="0" anchor="t"/>
          <a:lstStyle/>
          <a:p>
            <a:pPr algn="l" indent="0" marL="0">
              <a:lnSpc>
                <a:spcPts val="3200"/>
              </a:lnSpc>
              <a:buNone/>
            </a:pPr>
            <a:r>
              <a:rPr lang="en-US" sz="2000" dirty="0">
                <a:solidFill>
                  <a:srgbClr val="D7E5D8"/>
                </a:solidFill>
                <a:latin typeface="Syne" pitchFamily="34" charset="0"/>
                <a:ea typeface="Syne" pitchFamily="34" charset="-122"/>
                <a:cs typeface="Syne" pitchFamily="34" charset="-120"/>
              </a:rPr>
              <a:t>A camada formada pelas plantas e pelo substrato funciona como um isolante natural, ajudando a manter a temperatura interna mais agradável e reduzindo a transmissão de ruídos externos, especialmente importante em grandes centros urbanos.</a:t>
            </a:r>
            <a:endParaRPr lang="en-US" sz="2000" dirty="0"/>
          </a:p>
        </p:txBody>
      </p:sp>
      <p:pic>
        <p:nvPicPr>
          <p:cNvPr id="16" name="Image 4" descr="preencoded.png">    </p:cNvPr>
          <p:cNvPicPr>
            <a:picLocks noChangeAspect="1"/>
          </p:cNvPicPr>
          <p:nvPr/>
        </p:nvPicPr>
        <p:blipFill>
          <a:blip r:embed="rId5"/>
          <a:stretch>
            <a:fillRect/>
          </a:stretch>
        </p:blipFill>
        <p:spPr>
          <a:xfrm>
            <a:off x="901660" y="13634097"/>
            <a:ext cx="644009" cy="644010"/>
          </a:xfrm>
          <a:prstGeom prst="rect">
            <a:avLst/>
          </a:prstGeom>
        </p:spPr>
      </p:pic>
      <p:sp>
        <p:nvSpPr>
          <p:cNvPr id="17" name="Text 10"/>
          <p:cNvSpPr/>
          <p:nvPr/>
        </p:nvSpPr>
        <p:spPr>
          <a:xfrm>
            <a:off x="1867614" y="13786973"/>
            <a:ext cx="5286494" cy="805101"/>
          </a:xfrm>
          <a:prstGeom prst="rect">
            <a:avLst/>
          </a:prstGeom>
          <a:noFill/>
          <a:ln/>
        </p:spPr>
        <p:txBody>
          <a:bodyPr wrap="square" lIns="0" tIns="0" rIns="0" bIns="0" rtlCol="0" anchor="t"/>
          <a:lstStyle/>
          <a:p>
            <a:pPr algn="l" indent="0" marL="0">
              <a:lnSpc>
                <a:spcPts val="3150"/>
              </a:lnSpc>
              <a:buNone/>
            </a:pPr>
            <a:r>
              <a:rPr lang="en-US" sz="2500" b="1" dirty="0">
                <a:solidFill>
                  <a:srgbClr val="D7E5D8"/>
                </a:solidFill>
                <a:latin typeface="Syne Extra Bold" pitchFamily="34" charset="0"/>
                <a:ea typeface="Syne Extra Bold" pitchFamily="34" charset="-122"/>
                <a:cs typeface="Syne Extra Bold" pitchFamily="34" charset="-120"/>
              </a:rPr>
              <a:t>Valorização da Decoração</a:t>
            </a:r>
            <a:endParaRPr lang="en-US" sz="2500" dirty="0"/>
          </a:p>
        </p:txBody>
      </p:sp>
      <p:sp>
        <p:nvSpPr>
          <p:cNvPr id="18" name="Text 11"/>
          <p:cNvSpPr/>
          <p:nvPr/>
        </p:nvSpPr>
        <p:spPr>
          <a:xfrm>
            <a:off x="1867614" y="14746618"/>
            <a:ext cx="5286494" cy="2473168"/>
          </a:xfrm>
          <a:prstGeom prst="rect">
            <a:avLst/>
          </a:prstGeom>
          <a:noFill/>
          <a:ln/>
        </p:spPr>
        <p:txBody>
          <a:bodyPr wrap="square" lIns="0" tIns="0" rIns="0" bIns="0" rtlCol="0" anchor="t"/>
          <a:lstStyle/>
          <a:p>
            <a:pPr algn="l" indent="0" marL="0">
              <a:lnSpc>
                <a:spcPts val="3200"/>
              </a:lnSpc>
              <a:buNone/>
            </a:pPr>
            <a:r>
              <a:rPr lang="en-US" sz="2000" dirty="0">
                <a:solidFill>
                  <a:srgbClr val="D7E5D8"/>
                </a:solidFill>
                <a:latin typeface="Syne" pitchFamily="34" charset="0"/>
                <a:ea typeface="Syne" pitchFamily="34" charset="-122"/>
                <a:cs typeface="Syne" pitchFamily="34" charset="-120"/>
              </a:rPr>
              <a:t>Um jardim vertical é uma peça de destaque na decoração, trazendo textura, cor e vida para o ambiente. Funciona como uma obra de arte viva e dinâmica que se transforma com o crescimento das plantas e as mudanças de estação.</a:t>
            </a:r>
            <a:endParaRPr lang="en-US" sz="2000" dirty="0"/>
          </a:p>
        </p:txBody>
      </p:sp>
      <p:pic>
        <p:nvPicPr>
          <p:cNvPr id="19" name="Image 5" descr="preencoded.png">    </p:cNvPr>
          <p:cNvPicPr>
            <a:picLocks noChangeAspect="1"/>
          </p:cNvPicPr>
          <p:nvPr/>
        </p:nvPicPr>
        <p:blipFill>
          <a:blip r:embed="rId6"/>
          <a:stretch>
            <a:fillRect/>
          </a:stretch>
        </p:blipFill>
        <p:spPr>
          <a:xfrm>
            <a:off x="7476053" y="13634097"/>
            <a:ext cx="644009" cy="644010"/>
          </a:xfrm>
          <a:prstGeom prst="rect">
            <a:avLst/>
          </a:prstGeom>
        </p:spPr>
      </p:pic>
      <p:sp>
        <p:nvSpPr>
          <p:cNvPr id="20" name="Text 12"/>
          <p:cNvSpPr/>
          <p:nvPr/>
        </p:nvSpPr>
        <p:spPr>
          <a:xfrm>
            <a:off x="8442008" y="13786973"/>
            <a:ext cx="5286613" cy="805101"/>
          </a:xfrm>
          <a:prstGeom prst="rect">
            <a:avLst/>
          </a:prstGeom>
          <a:noFill/>
          <a:ln/>
        </p:spPr>
        <p:txBody>
          <a:bodyPr wrap="square" lIns="0" tIns="0" rIns="0" bIns="0" rtlCol="0" anchor="t"/>
          <a:lstStyle/>
          <a:p>
            <a:pPr algn="l" indent="0" marL="0">
              <a:lnSpc>
                <a:spcPts val="3150"/>
              </a:lnSpc>
              <a:buNone/>
            </a:pPr>
            <a:r>
              <a:rPr lang="en-US" sz="2500" b="1" dirty="0">
                <a:solidFill>
                  <a:srgbClr val="D7E5D8"/>
                </a:solidFill>
                <a:latin typeface="Syne Extra Bold" pitchFamily="34" charset="0"/>
                <a:ea typeface="Syne Extra Bold" pitchFamily="34" charset="-122"/>
                <a:cs typeface="Syne Extra Bold" pitchFamily="34" charset="-120"/>
              </a:rPr>
              <a:t>Funcionalidade Adicional</a:t>
            </a:r>
            <a:endParaRPr lang="en-US" sz="2500" dirty="0"/>
          </a:p>
        </p:txBody>
      </p:sp>
      <p:sp>
        <p:nvSpPr>
          <p:cNvPr id="21" name="Text 13"/>
          <p:cNvSpPr/>
          <p:nvPr/>
        </p:nvSpPr>
        <p:spPr>
          <a:xfrm>
            <a:off x="8442008" y="14746618"/>
            <a:ext cx="5286613" cy="2473168"/>
          </a:xfrm>
          <a:prstGeom prst="rect">
            <a:avLst/>
          </a:prstGeom>
          <a:noFill/>
          <a:ln/>
        </p:spPr>
        <p:txBody>
          <a:bodyPr wrap="square" lIns="0" tIns="0" rIns="0" bIns="0" rtlCol="0" anchor="t"/>
          <a:lstStyle/>
          <a:p>
            <a:pPr algn="l" indent="0" marL="0">
              <a:lnSpc>
                <a:spcPts val="3200"/>
              </a:lnSpc>
              <a:buNone/>
            </a:pPr>
            <a:r>
              <a:rPr lang="en-US" sz="2000" dirty="0">
                <a:solidFill>
                  <a:srgbClr val="D7E5D8"/>
                </a:solidFill>
                <a:latin typeface="Syne" pitchFamily="34" charset="0"/>
                <a:ea typeface="Syne" pitchFamily="34" charset="-122"/>
                <a:cs typeface="Syne" pitchFamily="34" charset="-120"/>
              </a:rPr>
              <a:t>Quando planejado como uma horta vertical, seu jardim pode fornecer temperos frescos, ervas aromáticas e até mesmo pequenos vegetais, promovendo alimentação mais saudável e economia nas compras do dia a dia.</a:t>
            </a:r>
            <a:endParaRPr lang="en-US" sz="2000" dirty="0"/>
          </a:p>
        </p:txBody>
      </p:sp>
      <p:sp>
        <p:nvSpPr>
          <p:cNvPr id="22" name="Text 14"/>
          <p:cNvSpPr/>
          <p:nvPr/>
        </p:nvSpPr>
        <p:spPr>
          <a:xfrm>
            <a:off x="901660" y="17509585"/>
            <a:ext cx="12826960" cy="1648779"/>
          </a:xfrm>
          <a:prstGeom prst="rect">
            <a:avLst/>
          </a:prstGeom>
          <a:noFill/>
          <a:ln/>
        </p:spPr>
        <p:txBody>
          <a:bodyPr wrap="square" lIns="0" tIns="0" rIns="0" bIns="0" rtlCol="0" anchor="t"/>
          <a:lstStyle/>
          <a:p>
            <a:pPr algn="l" indent="0" marL="0">
              <a:lnSpc>
                <a:spcPts val="3200"/>
              </a:lnSpc>
              <a:buNone/>
            </a:pPr>
            <a:r>
              <a:rPr lang="en-US" sz="2000" dirty="0">
                <a:solidFill>
                  <a:srgbClr val="D7E5D8"/>
                </a:solidFill>
                <a:latin typeface="Syne" pitchFamily="34" charset="0"/>
                <a:ea typeface="Syne" pitchFamily="34" charset="-122"/>
                <a:cs typeface="Syne" pitchFamily="34" charset="-120"/>
              </a:rPr>
              <a:t>Além destes benefícios principais, jardins verticais também contribuem para aumentar a umidade do ar (especialmente benéfico em climas secos ou em apartamentos com ar-condicionado), criar um habitat para pequenos polinizadores como abelhas e borboletas (quando instalados em áreas externas), e promover um estilo de vida mais sustentável e conectado com os ciclos naturais.</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23530" y="489943"/>
            <a:ext cx="13383220" cy="1113473"/>
          </a:xfrm>
          <a:prstGeom prst="rect">
            <a:avLst/>
          </a:prstGeom>
          <a:noFill/>
          <a:ln/>
        </p:spPr>
        <p:txBody>
          <a:bodyPr wrap="square" lIns="0" tIns="0" rIns="0" bIns="0" rtlCol="0" anchor="t"/>
          <a:lstStyle/>
          <a:p>
            <a:pPr algn="l" indent="0" marL="0">
              <a:lnSpc>
                <a:spcPts val="4350"/>
              </a:lnSpc>
              <a:buNone/>
            </a:pPr>
            <a:r>
              <a:rPr lang="en-US" sz="3500" b="1" dirty="0">
                <a:solidFill>
                  <a:srgbClr val="F0F4F1"/>
                </a:solidFill>
                <a:latin typeface="Syne Extra Bold" pitchFamily="34" charset="0"/>
                <a:ea typeface="Syne Extra Bold" pitchFamily="34" charset="-122"/>
                <a:cs typeface="Syne Extra Bold" pitchFamily="34" charset="-120"/>
              </a:rPr>
              <a:t>Escolhendo o Local Ideal para Seu Jardim Vertical</a:t>
            </a:r>
            <a:endParaRPr lang="en-US" sz="3500" dirty="0"/>
          </a:p>
        </p:txBody>
      </p:sp>
      <p:sp>
        <p:nvSpPr>
          <p:cNvPr id="3" name="Text 1"/>
          <p:cNvSpPr/>
          <p:nvPr/>
        </p:nvSpPr>
        <p:spPr>
          <a:xfrm>
            <a:off x="623530" y="1959651"/>
            <a:ext cx="13383220" cy="569834"/>
          </a:xfrm>
          <a:prstGeom prst="rect">
            <a:avLst/>
          </a:prstGeom>
          <a:noFill/>
          <a:ln/>
        </p:spPr>
        <p:txBody>
          <a:bodyPr wrap="square" lIns="0" tIns="0" rIns="0" bIns="0" rtlCol="0" anchor="t"/>
          <a:lstStyle/>
          <a:p>
            <a:pPr algn="l" indent="0" marL="0">
              <a:lnSpc>
                <a:spcPts val="2200"/>
              </a:lnSpc>
              <a:buNone/>
            </a:pPr>
            <a:r>
              <a:rPr lang="en-US" sz="1400" dirty="0">
                <a:solidFill>
                  <a:srgbClr val="D7E5D8"/>
                </a:solidFill>
                <a:latin typeface="Syne" pitchFamily="34" charset="0"/>
                <a:ea typeface="Syne" pitchFamily="34" charset="-122"/>
                <a:cs typeface="Syne" pitchFamily="34" charset="-120"/>
              </a:rPr>
              <a:t>A escolha do local para instalar seu jardim vertical é um fator determinante para seu sucesso. Diferentes ambientes do apartamento oferecem condições distintas de luminosidade, umidade e temperatura, afetando diretamente o desenvolvimento das plantas. Vamos explorar as opções mais comuns e suas particularidades:</a:t>
            </a:r>
            <a:endParaRPr lang="en-US" sz="1400" dirty="0"/>
          </a:p>
        </p:txBody>
      </p:sp>
      <p:sp>
        <p:nvSpPr>
          <p:cNvPr id="4" name="Shape 2"/>
          <p:cNvSpPr/>
          <p:nvPr/>
        </p:nvSpPr>
        <p:spPr>
          <a:xfrm>
            <a:off x="623530" y="2729867"/>
            <a:ext cx="13383220" cy="2442927"/>
          </a:xfrm>
          <a:prstGeom prst="roundRect">
            <a:avLst>
              <a:gd name="adj" fmla="val 3063"/>
            </a:avLst>
          </a:prstGeom>
          <a:noFill/>
          <a:ln w="22860">
            <a:solidFill>
              <a:srgbClr val="6D9121"/>
            </a:solidFill>
            <a:prstDash val="solid"/>
          </a:ln>
        </p:spPr>
      </p:sp>
      <p:sp>
        <p:nvSpPr>
          <p:cNvPr id="5" name="Shape 3"/>
          <p:cNvSpPr/>
          <p:nvPr/>
        </p:nvSpPr>
        <p:spPr>
          <a:xfrm>
            <a:off x="646390" y="2752727"/>
            <a:ext cx="712589" cy="2397206"/>
          </a:xfrm>
          <a:prstGeom prst="roundRect">
            <a:avLst>
              <a:gd name="adj" fmla="val 6651"/>
            </a:avLst>
          </a:prstGeom>
          <a:solidFill>
            <a:srgbClr val="547808"/>
          </a:solidFill>
          <a:ln/>
        </p:spPr>
      </p:sp>
      <p:pic>
        <p:nvPicPr>
          <p:cNvPr id="6" name="Image 0" descr="preencoded.png">    </p:cNvPr>
          <p:cNvPicPr>
            <a:picLocks noChangeAspect="1"/>
          </p:cNvPicPr>
          <p:nvPr/>
        </p:nvPicPr>
        <p:blipFill>
          <a:blip r:embed="rId1"/>
          <a:stretch>
            <a:fillRect/>
          </a:stretch>
        </p:blipFill>
        <p:spPr>
          <a:xfrm>
            <a:off x="865227" y="3784286"/>
            <a:ext cx="267176" cy="333971"/>
          </a:xfrm>
          <a:prstGeom prst="rect">
            <a:avLst/>
          </a:prstGeom>
        </p:spPr>
      </p:pic>
      <p:sp>
        <p:nvSpPr>
          <p:cNvPr id="7" name="Text 4"/>
          <p:cNvSpPr/>
          <p:nvPr/>
        </p:nvSpPr>
        <p:spPr>
          <a:xfrm>
            <a:off x="1537097" y="2930845"/>
            <a:ext cx="3683318" cy="278249"/>
          </a:xfrm>
          <a:prstGeom prst="rect">
            <a:avLst/>
          </a:prstGeom>
          <a:noFill/>
          <a:ln/>
        </p:spPr>
        <p:txBody>
          <a:bodyPr wrap="none" lIns="0" tIns="0" rIns="0" bIns="0" rtlCol="0" anchor="t"/>
          <a:lstStyle/>
          <a:p>
            <a:pPr algn="l" indent="0" marL="0">
              <a:lnSpc>
                <a:spcPts val="2150"/>
              </a:lnSpc>
              <a:buNone/>
            </a:pPr>
            <a:r>
              <a:rPr lang="en-US" sz="1750" b="1" dirty="0">
                <a:solidFill>
                  <a:srgbClr val="D7E5D8"/>
                </a:solidFill>
                <a:latin typeface="Syne Extra Bold" pitchFamily="34" charset="0"/>
                <a:ea typeface="Syne Extra Bold" pitchFamily="34" charset="-122"/>
                <a:cs typeface="Syne Extra Bold" pitchFamily="34" charset="-120"/>
              </a:rPr>
              <a:t>Varandas e Sacadas</a:t>
            </a:r>
            <a:endParaRPr lang="en-US" sz="1750" dirty="0"/>
          </a:p>
        </p:txBody>
      </p:sp>
      <p:sp>
        <p:nvSpPr>
          <p:cNvPr id="8" name="Text 5"/>
          <p:cNvSpPr/>
          <p:nvPr/>
        </p:nvSpPr>
        <p:spPr>
          <a:xfrm>
            <a:off x="1537097" y="3315894"/>
            <a:ext cx="12446794" cy="569834"/>
          </a:xfrm>
          <a:prstGeom prst="rect">
            <a:avLst/>
          </a:prstGeom>
          <a:noFill/>
          <a:ln/>
        </p:spPr>
        <p:txBody>
          <a:bodyPr wrap="square" lIns="0" tIns="0" rIns="0" bIns="0" rtlCol="0" anchor="t"/>
          <a:lstStyle/>
          <a:p>
            <a:pPr algn="l" indent="0" marL="0">
              <a:lnSpc>
                <a:spcPts val="2200"/>
              </a:lnSpc>
              <a:buNone/>
            </a:pPr>
            <a:r>
              <a:rPr lang="en-US" sz="1400" dirty="0">
                <a:solidFill>
                  <a:srgbClr val="D7E5D8"/>
                </a:solidFill>
                <a:latin typeface="Syne" pitchFamily="34" charset="0"/>
                <a:ea typeface="Syne" pitchFamily="34" charset="-122"/>
                <a:cs typeface="Syne" pitchFamily="34" charset="-120"/>
              </a:rPr>
              <a:t>São locais privilegiados por receberem luz natural direta e boa ventilação. Ideais para plantas que apreciam bastante luminosidade e resistem a variações de temperatura.</a:t>
            </a:r>
            <a:endParaRPr lang="en-US" sz="1400" dirty="0"/>
          </a:p>
        </p:txBody>
      </p:sp>
      <p:sp>
        <p:nvSpPr>
          <p:cNvPr id="9" name="Text 6"/>
          <p:cNvSpPr/>
          <p:nvPr/>
        </p:nvSpPr>
        <p:spPr>
          <a:xfrm>
            <a:off x="1537097" y="3992526"/>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Vantagem: Excelente iluminação natural e ventilação</a:t>
            </a:r>
            <a:endParaRPr lang="en-US" sz="1400" dirty="0"/>
          </a:p>
        </p:txBody>
      </p:sp>
      <p:sp>
        <p:nvSpPr>
          <p:cNvPr id="10" name="Text 7"/>
          <p:cNvSpPr/>
          <p:nvPr/>
        </p:nvSpPr>
        <p:spPr>
          <a:xfrm>
            <a:off x="1537097" y="4339713"/>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Cuidado: Proteja as plantas de chuvas fortes e ventos excessivos</a:t>
            </a:r>
            <a:endParaRPr lang="en-US" sz="1400" dirty="0"/>
          </a:p>
        </p:txBody>
      </p:sp>
      <p:sp>
        <p:nvSpPr>
          <p:cNvPr id="11" name="Text 8"/>
          <p:cNvSpPr/>
          <p:nvPr/>
        </p:nvSpPr>
        <p:spPr>
          <a:xfrm>
            <a:off x="1537097" y="4686899"/>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Plantas sugeridas: Suculentas, lavanda, alecrim e flores como petúnias</a:t>
            </a:r>
            <a:endParaRPr lang="en-US" sz="1400" dirty="0"/>
          </a:p>
        </p:txBody>
      </p:sp>
      <p:sp>
        <p:nvSpPr>
          <p:cNvPr id="12" name="Shape 9"/>
          <p:cNvSpPr/>
          <p:nvPr/>
        </p:nvSpPr>
        <p:spPr>
          <a:xfrm>
            <a:off x="623530" y="5350912"/>
            <a:ext cx="13383220" cy="2158010"/>
          </a:xfrm>
          <a:prstGeom prst="roundRect">
            <a:avLst>
              <a:gd name="adj" fmla="val 3468"/>
            </a:avLst>
          </a:prstGeom>
          <a:noFill/>
          <a:ln w="22860">
            <a:solidFill>
              <a:srgbClr val="6D9121"/>
            </a:solidFill>
            <a:prstDash val="solid"/>
          </a:ln>
        </p:spPr>
      </p:sp>
      <p:sp>
        <p:nvSpPr>
          <p:cNvPr id="13" name="Shape 10"/>
          <p:cNvSpPr/>
          <p:nvPr/>
        </p:nvSpPr>
        <p:spPr>
          <a:xfrm>
            <a:off x="646390" y="5373772"/>
            <a:ext cx="712589" cy="2112290"/>
          </a:xfrm>
          <a:prstGeom prst="roundRect">
            <a:avLst>
              <a:gd name="adj" fmla="val 6651"/>
            </a:avLst>
          </a:prstGeom>
          <a:solidFill>
            <a:srgbClr val="547808"/>
          </a:solidFill>
          <a:ln/>
        </p:spPr>
      </p:sp>
      <p:pic>
        <p:nvPicPr>
          <p:cNvPr id="14" name="Image 1" descr="preencoded.png">    </p:cNvPr>
          <p:cNvPicPr>
            <a:picLocks noChangeAspect="1"/>
          </p:cNvPicPr>
          <p:nvPr/>
        </p:nvPicPr>
        <p:blipFill>
          <a:blip r:embed="rId2"/>
          <a:stretch>
            <a:fillRect/>
          </a:stretch>
        </p:blipFill>
        <p:spPr>
          <a:xfrm>
            <a:off x="865227" y="6262931"/>
            <a:ext cx="267176" cy="333971"/>
          </a:xfrm>
          <a:prstGeom prst="rect">
            <a:avLst/>
          </a:prstGeom>
        </p:spPr>
      </p:pic>
      <p:sp>
        <p:nvSpPr>
          <p:cNvPr id="15" name="Text 11"/>
          <p:cNvSpPr/>
          <p:nvPr/>
        </p:nvSpPr>
        <p:spPr>
          <a:xfrm>
            <a:off x="1537097" y="5551889"/>
            <a:ext cx="3598664" cy="278249"/>
          </a:xfrm>
          <a:prstGeom prst="rect">
            <a:avLst/>
          </a:prstGeom>
          <a:noFill/>
          <a:ln/>
        </p:spPr>
        <p:txBody>
          <a:bodyPr wrap="none" lIns="0" tIns="0" rIns="0" bIns="0" rtlCol="0" anchor="t"/>
          <a:lstStyle/>
          <a:p>
            <a:pPr algn="l" indent="0" marL="0">
              <a:lnSpc>
                <a:spcPts val="2150"/>
              </a:lnSpc>
              <a:buNone/>
            </a:pPr>
            <a:r>
              <a:rPr lang="en-US" sz="1750" b="1" dirty="0">
                <a:solidFill>
                  <a:srgbClr val="D7E5D8"/>
                </a:solidFill>
                <a:latin typeface="Syne Extra Bold" pitchFamily="34" charset="0"/>
                <a:ea typeface="Syne Extra Bold" pitchFamily="34" charset="-122"/>
                <a:cs typeface="Syne Extra Bold" pitchFamily="34" charset="-120"/>
              </a:rPr>
              <a:t>Paredes da Cozinha</a:t>
            </a:r>
            <a:endParaRPr lang="en-US" sz="1750" dirty="0"/>
          </a:p>
        </p:txBody>
      </p:sp>
      <p:sp>
        <p:nvSpPr>
          <p:cNvPr id="16" name="Text 12"/>
          <p:cNvSpPr/>
          <p:nvPr/>
        </p:nvSpPr>
        <p:spPr>
          <a:xfrm>
            <a:off x="1537097" y="5936938"/>
            <a:ext cx="12446794" cy="284917"/>
          </a:xfrm>
          <a:prstGeom prst="rect">
            <a:avLst/>
          </a:prstGeom>
          <a:noFill/>
          <a:ln/>
        </p:spPr>
        <p:txBody>
          <a:bodyPr wrap="none" lIns="0" tIns="0" rIns="0" bIns="0" rtlCol="0" anchor="t"/>
          <a:lstStyle/>
          <a:p>
            <a:pPr algn="l" indent="0" marL="0">
              <a:lnSpc>
                <a:spcPts val="2200"/>
              </a:lnSpc>
              <a:buNone/>
            </a:pPr>
            <a:r>
              <a:rPr lang="en-US" sz="1400" dirty="0">
                <a:solidFill>
                  <a:srgbClr val="D7E5D8"/>
                </a:solidFill>
                <a:latin typeface="Syne" pitchFamily="34" charset="0"/>
                <a:ea typeface="Syne" pitchFamily="34" charset="-122"/>
                <a:cs typeface="Syne" pitchFamily="34" charset="-120"/>
              </a:rPr>
              <a:t>Perfeitas para hortas verticais com ervas culinárias e temperos, ficando à mão durante o preparo das refeições.</a:t>
            </a:r>
            <a:endParaRPr lang="en-US" sz="1400" dirty="0"/>
          </a:p>
        </p:txBody>
      </p:sp>
      <p:sp>
        <p:nvSpPr>
          <p:cNvPr id="17" name="Text 13"/>
          <p:cNvSpPr/>
          <p:nvPr/>
        </p:nvSpPr>
        <p:spPr>
          <a:xfrm>
            <a:off x="1537097" y="6328654"/>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Vantagem: Praticidade para uso culinário imediato</a:t>
            </a:r>
            <a:endParaRPr lang="en-US" sz="1400" dirty="0"/>
          </a:p>
        </p:txBody>
      </p:sp>
      <p:sp>
        <p:nvSpPr>
          <p:cNvPr id="18" name="Text 14"/>
          <p:cNvSpPr/>
          <p:nvPr/>
        </p:nvSpPr>
        <p:spPr>
          <a:xfrm>
            <a:off x="1537097" y="6675840"/>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Cuidado: Evite áreas muito próximas ao fogão (calor e gordura)</a:t>
            </a:r>
            <a:endParaRPr lang="en-US" sz="1400" dirty="0"/>
          </a:p>
        </p:txBody>
      </p:sp>
      <p:sp>
        <p:nvSpPr>
          <p:cNvPr id="19" name="Text 15"/>
          <p:cNvSpPr/>
          <p:nvPr/>
        </p:nvSpPr>
        <p:spPr>
          <a:xfrm>
            <a:off x="1537097" y="7023027"/>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Plantas sugeridas: Manjericão, salsa, cebolinha, tomilho, hortelã</a:t>
            </a:r>
            <a:endParaRPr lang="en-US" sz="1400" dirty="0"/>
          </a:p>
        </p:txBody>
      </p:sp>
      <p:sp>
        <p:nvSpPr>
          <p:cNvPr id="20" name="Shape 16"/>
          <p:cNvSpPr/>
          <p:nvPr/>
        </p:nvSpPr>
        <p:spPr>
          <a:xfrm>
            <a:off x="623530" y="7687039"/>
            <a:ext cx="13383220" cy="2158010"/>
          </a:xfrm>
          <a:prstGeom prst="roundRect">
            <a:avLst>
              <a:gd name="adj" fmla="val 3468"/>
            </a:avLst>
          </a:prstGeom>
          <a:noFill/>
          <a:ln w="22860">
            <a:solidFill>
              <a:srgbClr val="6D9121"/>
            </a:solidFill>
            <a:prstDash val="solid"/>
          </a:ln>
        </p:spPr>
      </p:sp>
      <p:sp>
        <p:nvSpPr>
          <p:cNvPr id="21" name="Shape 17"/>
          <p:cNvSpPr/>
          <p:nvPr/>
        </p:nvSpPr>
        <p:spPr>
          <a:xfrm>
            <a:off x="646390" y="7709899"/>
            <a:ext cx="712589" cy="2112290"/>
          </a:xfrm>
          <a:prstGeom prst="roundRect">
            <a:avLst>
              <a:gd name="adj" fmla="val 6651"/>
            </a:avLst>
          </a:prstGeom>
          <a:solidFill>
            <a:srgbClr val="547808"/>
          </a:solidFill>
          <a:ln/>
        </p:spPr>
      </p:sp>
      <p:pic>
        <p:nvPicPr>
          <p:cNvPr id="22" name="Image 2" descr="preencoded.png">    </p:cNvPr>
          <p:cNvPicPr>
            <a:picLocks noChangeAspect="1"/>
          </p:cNvPicPr>
          <p:nvPr/>
        </p:nvPicPr>
        <p:blipFill>
          <a:blip r:embed="rId3"/>
          <a:stretch>
            <a:fillRect/>
          </a:stretch>
        </p:blipFill>
        <p:spPr>
          <a:xfrm>
            <a:off x="865227" y="8599058"/>
            <a:ext cx="267176" cy="333971"/>
          </a:xfrm>
          <a:prstGeom prst="rect">
            <a:avLst/>
          </a:prstGeom>
        </p:spPr>
      </p:pic>
      <p:sp>
        <p:nvSpPr>
          <p:cNvPr id="23" name="Text 18"/>
          <p:cNvSpPr/>
          <p:nvPr/>
        </p:nvSpPr>
        <p:spPr>
          <a:xfrm>
            <a:off x="1537097" y="7888017"/>
            <a:ext cx="2226945" cy="278249"/>
          </a:xfrm>
          <a:prstGeom prst="rect">
            <a:avLst/>
          </a:prstGeom>
          <a:noFill/>
          <a:ln/>
        </p:spPr>
        <p:txBody>
          <a:bodyPr wrap="none" lIns="0" tIns="0" rIns="0" bIns="0" rtlCol="0" anchor="t"/>
          <a:lstStyle/>
          <a:p>
            <a:pPr algn="l" indent="0" marL="0">
              <a:lnSpc>
                <a:spcPts val="2150"/>
              </a:lnSpc>
              <a:buNone/>
            </a:pPr>
            <a:r>
              <a:rPr lang="en-US" sz="1750" b="1" dirty="0">
                <a:solidFill>
                  <a:srgbClr val="D7E5D8"/>
                </a:solidFill>
                <a:latin typeface="Syne Extra Bold" pitchFamily="34" charset="0"/>
                <a:ea typeface="Syne Extra Bold" pitchFamily="34" charset="-122"/>
                <a:cs typeface="Syne Extra Bold" pitchFamily="34" charset="-120"/>
              </a:rPr>
              <a:t>Lavanderias</a:t>
            </a:r>
            <a:endParaRPr lang="en-US" sz="1750" dirty="0"/>
          </a:p>
        </p:txBody>
      </p:sp>
      <p:sp>
        <p:nvSpPr>
          <p:cNvPr id="24" name="Text 19"/>
          <p:cNvSpPr/>
          <p:nvPr/>
        </p:nvSpPr>
        <p:spPr>
          <a:xfrm>
            <a:off x="1537097" y="8273065"/>
            <a:ext cx="12446794" cy="284917"/>
          </a:xfrm>
          <a:prstGeom prst="rect">
            <a:avLst/>
          </a:prstGeom>
          <a:noFill/>
          <a:ln/>
        </p:spPr>
        <p:txBody>
          <a:bodyPr wrap="none" lIns="0" tIns="0" rIns="0" bIns="0" rtlCol="0" anchor="t"/>
          <a:lstStyle/>
          <a:p>
            <a:pPr algn="l" indent="0" marL="0">
              <a:lnSpc>
                <a:spcPts val="2200"/>
              </a:lnSpc>
              <a:buNone/>
            </a:pPr>
            <a:r>
              <a:rPr lang="en-US" sz="1400" dirty="0">
                <a:solidFill>
                  <a:srgbClr val="D7E5D8"/>
                </a:solidFill>
                <a:latin typeface="Syne" pitchFamily="34" charset="0"/>
                <a:ea typeface="Syne" pitchFamily="34" charset="-122"/>
                <a:cs typeface="Syne" pitchFamily="34" charset="-120"/>
              </a:rPr>
              <a:t>Ambientes geralmente bem iluminados e com maior umidade do ar, condições favoráveis para muitas espécies.</a:t>
            </a:r>
            <a:endParaRPr lang="en-US" sz="1400" dirty="0"/>
          </a:p>
        </p:txBody>
      </p:sp>
      <p:sp>
        <p:nvSpPr>
          <p:cNvPr id="25" name="Text 20"/>
          <p:cNvSpPr/>
          <p:nvPr/>
        </p:nvSpPr>
        <p:spPr>
          <a:xfrm>
            <a:off x="1537097" y="8664781"/>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Vantagem: Umidade natural do ambiente</a:t>
            </a:r>
            <a:endParaRPr lang="en-US" sz="1400" dirty="0"/>
          </a:p>
        </p:txBody>
      </p:sp>
      <p:sp>
        <p:nvSpPr>
          <p:cNvPr id="26" name="Text 21"/>
          <p:cNvSpPr/>
          <p:nvPr/>
        </p:nvSpPr>
        <p:spPr>
          <a:xfrm>
            <a:off x="1537097" y="9011968"/>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Cuidado: Verifique se há luz suficiente</a:t>
            </a:r>
            <a:endParaRPr lang="en-US" sz="1400" dirty="0"/>
          </a:p>
        </p:txBody>
      </p:sp>
      <p:sp>
        <p:nvSpPr>
          <p:cNvPr id="27" name="Text 22"/>
          <p:cNvSpPr/>
          <p:nvPr/>
        </p:nvSpPr>
        <p:spPr>
          <a:xfrm>
            <a:off x="1537097" y="9359154"/>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Plantas sugeridas: Samambaias, jibóias, filodendros</a:t>
            </a:r>
            <a:endParaRPr lang="en-US" sz="1400" dirty="0"/>
          </a:p>
        </p:txBody>
      </p:sp>
      <p:sp>
        <p:nvSpPr>
          <p:cNvPr id="28" name="Shape 23"/>
          <p:cNvSpPr/>
          <p:nvPr/>
        </p:nvSpPr>
        <p:spPr>
          <a:xfrm>
            <a:off x="623530" y="10023166"/>
            <a:ext cx="13383220" cy="2158010"/>
          </a:xfrm>
          <a:prstGeom prst="roundRect">
            <a:avLst>
              <a:gd name="adj" fmla="val 3468"/>
            </a:avLst>
          </a:prstGeom>
          <a:noFill/>
          <a:ln w="22860">
            <a:solidFill>
              <a:srgbClr val="6D9121"/>
            </a:solidFill>
            <a:prstDash val="solid"/>
          </a:ln>
        </p:spPr>
      </p:sp>
      <p:sp>
        <p:nvSpPr>
          <p:cNvPr id="29" name="Shape 24"/>
          <p:cNvSpPr/>
          <p:nvPr/>
        </p:nvSpPr>
        <p:spPr>
          <a:xfrm>
            <a:off x="646390" y="10046026"/>
            <a:ext cx="712589" cy="2112290"/>
          </a:xfrm>
          <a:prstGeom prst="roundRect">
            <a:avLst>
              <a:gd name="adj" fmla="val 6651"/>
            </a:avLst>
          </a:prstGeom>
          <a:solidFill>
            <a:srgbClr val="547808"/>
          </a:solidFill>
          <a:ln/>
        </p:spPr>
      </p:sp>
      <p:pic>
        <p:nvPicPr>
          <p:cNvPr id="30" name="Image 3" descr="preencoded.png">    </p:cNvPr>
          <p:cNvPicPr>
            <a:picLocks noChangeAspect="1"/>
          </p:cNvPicPr>
          <p:nvPr/>
        </p:nvPicPr>
        <p:blipFill>
          <a:blip r:embed="rId4"/>
          <a:stretch>
            <a:fillRect/>
          </a:stretch>
        </p:blipFill>
        <p:spPr>
          <a:xfrm>
            <a:off x="865227" y="10935186"/>
            <a:ext cx="267176" cy="333971"/>
          </a:xfrm>
          <a:prstGeom prst="rect">
            <a:avLst/>
          </a:prstGeom>
        </p:spPr>
      </p:pic>
      <p:sp>
        <p:nvSpPr>
          <p:cNvPr id="31" name="Text 25"/>
          <p:cNvSpPr/>
          <p:nvPr/>
        </p:nvSpPr>
        <p:spPr>
          <a:xfrm>
            <a:off x="1537097" y="10224144"/>
            <a:ext cx="2335649" cy="278249"/>
          </a:xfrm>
          <a:prstGeom prst="rect">
            <a:avLst/>
          </a:prstGeom>
          <a:noFill/>
          <a:ln/>
        </p:spPr>
        <p:txBody>
          <a:bodyPr wrap="none" lIns="0" tIns="0" rIns="0" bIns="0" rtlCol="0" anchor="t"/>
          <a:lstStyle/>
          <a:p>
            <a:pPr algn="l" indent="0" marL="0">
              <a:lnSpc>
                <a:spcPts val="2150"/>
              </a:lnSpc>
              <a:buNone/>
            </a:pPr>
            <a:r>
              <a:rPr lang="en-US" sz="1750" b="1" dirty="0">
                <a:solidFill>
                  <a:srgbClr val="D7E5D8"/>
                </a:solidFill>
                <a:latin typeface="Syne Extra Bold" pitchFamily="34" charset="0"/>
                <a:ea typeface="Syne Extra Bold" pitchFamily="34" charset="-122"/>
                <a:cs typeface="Syne Extra Bold" pitchFamily="34" charset="-120"/>
              </a:rPr>
              <a:t>Sala de Estar</a:t>
            </a:r>
            <a:endParaRPr lang="en-US" sz="1750" dirty="0"/>
          </a:p>
        </p:txBody>
      </p:sp>
      <p:sp>
        <p:nvSpPr>
          <p:cNvPr id="32" name="Text 26"/>
          <p:cNvSpPr/>
          <p:nvPr/>
        </p:nvSpPr>
        <p:spPr>
          <a:xfrm>
            <a:off x="1537097" y="10609192"/>
            <a:ext cx="12446794" cy="284917"/>
          </a:xfrm>
          <a:prstGeom prst="rect">
            <a:avLst/>
          </a:prstGeom>
          <a:noFill/>
          <a:ln/>
        </p:spPr>
        <p:txBody>
          <a:bodyPr wrap="none" lIns="0" tIns="0" rIns="0" bIns="0" rtlCol="0" anchor="t"/>
          <a:lstStyle/>
          <a:p>
            <a:pPr algn="l" indent="0" marL="0">
              <a:lnSpc>
                <a:spcPts val="2200"/>
              </a:lnSpc>
              <a:buNone/>
            </a:pPr>
            <a:r>
              <a:rPr lang="en-US" sz="1400" dirty="0">
                <a:solidFill>
                  <a:srgbClr val="D7E5D8"/>
                </a:solidFill>
                <a:latin typeface="Syne" pitchFamily="34" charset="0"/>
                <a:ea typeface="Syne" pitchFamily="34" charset="-122"/>
                <a:cs typeface="Syne" pitchFamily="34" charset="-120"/>
              </a:rPr>
              <a:t>Transforma o ambiente principal da casa, criando um ponto focal decorativo impressionante.</a:t>
            </a:r>
            <a:endParaRPr lang="en-US" sz="1400" dirty="0"/>
          </a:p>
        </p:txBody>
      </p:sp>
      <p:sp>
        <p:nvSpPr>
          <p:cNvPr id="33" name="Text 27"/>
          <p:cNvSpPr/>
          <p:nvPr/>
        </p:nvSpPr>
        <p:spPr>
          <a:xfrm>
            <a:off x="1537097" y="11000908"/>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Vantagem: Impacto visual e valorização do espaço</a:t>
            </a:r>
            <a:endParaRPr lang="en-US" sz="1400" dirty="0"/>
          </a:p>
        </p:txBody>
      </p:sp>
      <p:sp>
        <p:nvSpPr>
          <p:cNvPr id="34" name="Text 28"/>
          <p:cNvSpPr/>
          <p:nvPr/>
        </p:nvSpPr>
        <p:spPr>
          <a:xfrm>
            <a:off x="1537097" y="11348095"/>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Cuidado: Escolha plantas adequadas à iluminação disponível</a:t>
            </a:r>
            <a:endParaRPr lang="en-US" sz="1400" dirty="0"/>
          </a:p>
        </p:txBody>
      </p:sp>
      <p:sp>
        <p:nvSpPr>
          <p:cNvPr id="35" name="Text 29"/>
          <p:cNvSpPr/>
          <p:nvPr/>
        </p:nvSpPr>
        <p:spPr>
          <a:xfrm>
            <a:off x="1537097" y="11695281"/>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Plantas sugeridas: Plantas pendentes decorativas, peperômias</a:t>
            </a:r>
            <a:endParaRPr lang="en-US" sz="1400" dirty="0"/>
          </a:p>
        </p:txBody>
      </p:sp>
      <p:sp>
        <p:nvSpPr>
          <p:cNvPr id="36" name="Shape 30"/>
          <p:cNvSpPr/>
          <p:nvPr/>
        </p:nvSpPr>
        <p:spPr>
          <a:xfrm>
            <a:off x="623530" y="12359294"/>
            <a:ext cx="13383220" cy="2158010"/>
          </a:xfrm>
          <a:prstGeom prst="roundRect">
            <a:avLst>
              <a:gd name="adj" fmla="val 3468"/>
            </a:avLst>
          </a:prstGeom>
          <a:noFill/>
          <a:ln w="22860">
            <a:solidFill>
              <a:srgbClr val="6D9121"/>
            </a:solidFill>
            <a:prstDash val="solid"/>
          </a:ln>
        </p:spPr>
      </p:sp>
      <p:sp>
        <p:nvSpPr>
          <p:cNvPr id="37" name="Shape 31"/>
          <p:cNvSpPr/>
          <p:nvPr/>
        </p:nvSpPr>
        <p:spPr>
          <a:xfrm>
            <a:off x="646390" y="12382154"/>
            <a:ext cx="712589" cy="2112290"/>
          </a:xfrm>
          <a:prstGeom prst="roundRect">
            <a:avLst>
              <a:gd name="adj" fmla="val 6651"/>
            </a:avLst>
          </a:prstGeom>
          <a:solidFill>
            <a:srgbClr val="547808"/>
          </a:solidFill>
          <a:ln/>
        </p:spPr>
      </p:sp>
      <p:pic>
        <p:nvPicPr>
          <p:cNvPr id="38" name="Image 4" descr="preencoded.png">    </p:cNvPr>
          <p:cNvPicPr>
            <a:picLocks noChangeAspect="1"/>
          </p:cNvPicPr>
          <p:nvPr/>
        </p:nvPicPr>
        <p:blipFill>
          <a:blip r:embed="rId5"/>
          <a:stretch>
            <a:fillRect/>
          </a:stretch>
        </p:blipFill>
        <p:spPr>
          <a:xfrm>
            <a:off x="865227" y="13271313"/>
            <a:ext cx="267176" cy="333971"/>
          </a:xfrm>
          <a:prstGeom prst="rect">
            <a:avLst/>
          </a:prstGeom>
        </p:spPr>
      </p:pic>
      <p:sp>
        <p:nvSpPr>
          <p:cNvPr id="39" name="Text 32"/>
          <p:cNvSpPr/>
          <p:nvPr/>
        </p:nvSpPr>
        <p:spPr>
          <a:xfrm>
            <a:off x="1537097" y="12560271"/>
            <a:ext cx="2226945" cy="278249"/>
          </a:xfrm>
          <a:prstGeom prst="rect">
            <a:avLst/>
          </a:prstGeom>
          <a:noFill/>
          <a:ln/>
        </p:spPr>
        <p:txBody>
          <a:bodyPr wrap="none" lIns="0" tIns="0" rIns="0" bIns="0" rtlCol="0" anchor="t"/>
          <a:lstStyle/>
          <a:p>
            <a:pPr algn="l" indent="0" marL="0">
              <a:lnSpc>
                <a:spcPts val="2150"/>
              </a:lnSpc>
              <a:buNone/>
            </a:pPr>
            <a:r>
              <a:rPr lang="en-US" sz="1750" b="1" dirty="0">
                <a:solidFill>
                  <a:srgbClr val="D7E5D8"/>
                </a:solidFill>
                <a:latin typeface="Syne Extra Bold" pitchFamily="34" charset="0"/>
                <a:ea typeface="Syne Extra Bold" pitchFamily="34" charset="-122"/>
                <a:cs typeface="Syne Extra Bold" pitchFamily="34" charset="-120"/>
              </a:rPr>
              <a:t>Banheiros</a:t>
            </a:r>
            <a:endParaRPr lang="en-US" sz="1750" dirty="0"/>
          </a:p>
        </p:txBody>
      </p:sp>
      <p:sp>
        <p:nvSpPr>
          <p:cNvPr id="40" name="Text 33"/>
          <p:cNvSpPr/>
          <p:nvPr/>
        </p:nvSpPr>
        <p:spPr>
          <a:xfrm>
            <a:off x="1537097" y="12945320"/>
            <a:ext cx="12446794" cy="284917"/>
          </a:xfrm>
          <a:prstGeom prst="rect">
            <a:avLst/>
          </a:prstGeom>
          <a:noFill/>
          <a:ln/>
        </p:spPr>
        <p:txBody>
          <a:bodyPr wrap="none" lIns="0" tIns="0" rIns="0" bIns="0" rtlCol="0" anchor="t"/>
          <a:lstStyle/>
          <a:p>
            <a:pPr algn="l" indent="0" marL="0">
              <a:lnSpc>
                <a:spcPts val="2200"/>
              </a:lnSpc>
              <a:buNone/>
            </a:pPr>
            <a:r>
              <a:rPr lang="en-US" sz="1400" dirty="0">
                <a:solidFill>
                  <a:srgbClr val="D7E5D8"/>
                </a:solidFill>
                <a:latin typeface="Syne" pitchFamily="34" charset="0"/>
                <a:ea typeface="Syne" pitchFamily="34" charset="-122"/>
                <a:cs typeface="Syne" pitchFamily="34" charset="-120"/>
              </a:rPr>
              <a:t>A umidade natural desses ambientes cria um microclima ideal para certas espécies, desde que haja alguma iluminação.</a:t>
            </a:r>
            <a:endParaRPr lang="en-US" sz="1400" dirty="0"/>
          </a:p>
        </p:txBody>
      </p:sp>
      <p:sp>
        <p:nvSpPr>
          <p:cNvPr id="41" name="Text 34"/>
          <p:cNvSpPr/>
          <p:nvPr/>
        </p:nvSpPr>
        <p:spPr>
          <a:xfrm>
            <a:off x="1537097" y="13337036"/>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Vantagem: Alta umidade do ar</a:t>
            </a:r>
            <a:endParaRPr lang="en-US" sz="1400" dirty="0"/>
          </a:p>
        </p:txBody>
      </p:sp>
      <p:sp>
        <p:nvSpPr>
          <p:cNvPr id="42" name="Text 35"/>
          <p:cNvSpPr/>
          <p:nvPr/>
        </p:nvSpPr>
        <p:spPr>
          <a:xfrm>
            <a:off x="1537097" y="13684222"/>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Cuidado: Certifique-se que haja ventilação adequada</a:t>
            </a:r>
            <a:endParaRPr lang="en-US" sz="1400" dirty="0"/>
          </a:p>
        </p:txBody>
      </p:sp>
      <p:sp>
        <p:nvSpPr>
          <p:cNvPr id="43" name="Text 36"/>
          <p:cNvSpPr/>
          <p:nvPr/>
        </p:nvSpPr>
        <p:spPr>
          <a:xfrm>
            <a:off x="1537097" y="14031409"/>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Plantas sugeridas: Avencas, musgos, orquídeas</a:t>
            </a:r>
            <a:endParaRPr lang="en-US" sz="1400" dirty="0"/>
          </a:p>
        </p:txBody>
      </p:sp>
      <p:sp>
        <p:nvSpPr>
          <p:cNvPr id="44" name="Shape 37"/>
          <p:cNvSpPr/>
          <p:nvPr/>
        </p:nvSpPr>
        <p:spPr>
          <a:xfrm>
            <a:off x="623530" y="14695421"/>
            <a:ext cx="13383220" cy="2158010"/>
          </a:xfrm>
          <a:prstGeom prst="roundRect">
            <a:avLst>
              <a:gd name="adj" fmla="val 3468"/>
            </a:avLst>
          </a:prstGeom>
          <a:noFill/>
          <a:ln w="22860">
            <a:solidFill>
              <a:srgbClr val="6D9121"/>
            </a:solidFill>
            <a:prstDash val="solid"/>
          </a:ln>
        </p:spPr>
      </p:sp>
      <p:sp>
        <p:nvSpPr>
          <p:cNvPr id="45" name="Shape 38"/>
          <p:cNvSpPr/>
          <p:nvPr/>
        </p:nvSpPr>
        <p:spPr>
          <a:xfrm>
            <a:off x="646390" y="14718281"/>
            <a:ext cx="712589" cy="2112290"/>
          </a:xfrm>
          <a:prstGeom prst="roundRect">
            <a:avLst>
              <a:gd name="adj" fmla="val 6651"/>
            </a:avLst>
          </a:prstGeom>
          <a:solidFill>
            <a:srgbClr val="547808"/>
          </a:solidFill>
          <a:ln/>
        </p:spPr>
      </p:sp>
      <p:pic>
        <p:nvPicPr>
          <p:cNvPr id="46" name="Image 5" descr="preencoded.png">    </p:cNvPr>
          <p:cNvPicPr>
            <a:picLocks noChangeAspect="1"/>
          </p:cNvPicPr>
          <p:nvPr/>
        </p:nvPicPr>
        <p:blipFill>
          <a:blip r:embed="rId6"/>
          <a:stretch>
            <a:fillRect/>
          </a:stretch>
        </p:blipFill>
        <p:spPr>
          <a:xfrm>
            <a:off x="865227" y="15607440"/>
            <a:ext cx="267176" cy="333971"/>
          </a:xfrm>
          <a:prstGeom prst="rect">
            <a:avLst/>
          </a:prstGeom>
        </p:spPr>
      </p:pic>
      <p:sp>
        <p:nvSpPr>
          <p:cNvPr id="47" name="Text 39"/>
          <p:cNvSpPr/>
          <p:nvPr/>
        </p:nvSpPr>
        <p:spPr>
          <a:xfrm>
            <a:off x="1537097" y="14896399"/>
            <a:ext cx="4642723" cy="278249"/>
          </a:xfrm>
          <a:prstGeom prst="rect">
            <a:avLst/>
          </a:prstGeom>
          <a:noFill/>
          <a:ln/>
        </p:spPr>
        <p:txBody>
          <a:bodyPr wrap="none" lIns="0" tIns="0" rIns="0" bIns="0" rtlCol="0" anchor="t"/>
          <a:lstStyle/>
          <a:p>
            <a:pPr algn="l" indent="0" marL="0">
              <a:lnSpc>
                <a:spcPts val="2150"/>
              </a:lnSpc>
              <a:buNone/>
            </a:pPr>
            <a:r>
              <a:rPr lang="en-US" sz="1750" b="1" dirty="0">
                <a:solidFill>
                  <a:srgbClr val="D7E5D8"/>
                </a:solidFill>
                <a:latin typeface="Syne Extra Bold" pitchFamily="34" charset="0"/>
                <a:ea typeface="Syne Extra Bold" pitchFamily="34" charset="-122"/>
                <a:cs typeface="Syne Extra Bold" pitchFamily="34" charset="-120"/>
              </a:rPr>
              <a:t>Muros e Paredes Externas</a:t>
            </a:r>
            <a:endParaRPr lang="en-US" sz="1750" dirty="0"/>
          </a:p>
        </p:txBody>
      </p:sp>
      <p:sp>
        <p:nvSpPr>
          <p:cNvPr id="48" name="Text 40"/>
          <p:cNvSpPr/>
          <p:nvPr/>
        </p:nvSpPr>
        <p:spPr>
          <a:xfrm>
            <a:off x="1537097" y="15281447"/>
            <a:ext cx="12446794" cy="284917"/>
          </a:xfrm>
          <a:prstGeom prst="rect">
            <a:avLst/>
          </a:prstGeom>
          <a:noFill/>
          <a:ln/>
        </p:spPr>
        <p:txBody>
          <a:bodyPr wrap="none" lIns="0" tIns="0" rIns="0" bIns="0" rtlCol="0" anchor="t"/>
          <a:lstStyle/>
          <a:p>
            <a:pPr algn="l" indent="0" marL="0">
              <a:lnSpc>
                <a:spcPts val="2200"/>
              </a:lnSpc>
              <a:buNone/>
            </a:pPr>
            <a:r>
              <a:rPr lang="en-US" sz="1400" dirty="0">
                <a:solidFill>
                  <a:srgbClr val="D7E5D8"/>
                </a:solidFill>
                <a:latin typeface="Syne" pitchFamily="34" charset="0"/>
                <a:ea typeface="Syne" pitchFamily="34" charset="-122"/>
                <a:cs typeface="Syne" pitchFamily="34" charset="-120"/>
              </a:rPr>
              <a:t>Espaços amplos que permitem jardins verticais de maior porte, ideais para quem tem terraço ou área externa privativa.</a:t>
            </a:r>
            <a:endParaRPr lang="en-US" sz="1400" dirty="0"/>
          </a:p>
        </p:txBody>
      </p:sp>
      <p:sp>
        <p:nvSpPr>
          <p:cNvPr id="49" name="Text 41"/>
          <p:cNvSpPr/>
          <p:nvPr/>
        </p:nvSpPr>
        <p:spPr>
          <a:xfrm>
            <a:off x="1537097" y="15673163"/>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Vantagem: Maior espaço e exposição solar</a:t>
            </a:r>
            <a:endParaRPr lang="en-US" sz="1400" dirty="0"/>
          </a:p>
        </p:txBody>
      </p:sp>
      <p:sp>
        <p:nvSpPr>
          <p:cNvPr id="50" name="Text 42"/>
          <p:cNvSpPr/>
          <p:nvPr/>
        </p:nvSpPr>
        <p:spPr>
          <a:xfrm>
            <a:off x="1537097" y="16020350"/>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Cuidado: Proteção contra chuvas intensas</a:t>
            </a:r>
            <a:endParaRPr lang="en-US" sz="1400" dirty="0"/>
          </a:p>
        </p:txBody>
      </p:sp>
      <p:sp>
        <p:nvSpPr>
          <p:cNvPr id="51" name="Text 43"/>
          <p:cNvSpPr/>
          <p:nvPr/>
        </p:nvSpPr>
        <p:spPr>
          <a:xfrm>
            <a:off x="1537097" y="16367536"/>
            <a:ext cx="12446794" cy="284917"/>
          </a:xfrm>
          <a:prstGeom prst="rect">
            <a:avLst/>
          </a:prstGeom>
          <a:noFill/>
          <a:ln/>
        </p:spPr>
        <p:txBody>
          <a:bodyPr wrap="none" lIns="0" tIns="0" rIns="0" bIns="0" rtlCol="0" anchor="t"/>
          <a:lstStyle/>
          <a:p>
            <a:pPr algn="l" marL="342900" indent="-342900">
              <a:lnSpc>
                <a:spcPts val="2200"/>
              </a:lnSpc>
              <a:buSzPct val="100000"/>
              <a:buChar char="•"/>
            </a:pPr>
            <a:r>
              <a:rPr lang="en-US" sz="1400" dirty="0">
                <a:solidFill>
                  <a:srgbClr val="D7E5D8"/>
                </a:solidFill>
                <a:latin typeface="Syne" pitchFamily="34" charset="0"/>
                <a:ea typeface="Syne" pitchFamily="34" charset="-122"/>
                <a:cs typeface="Syne" pitchFamily="34" charset="-120"/>
              </a:rPr>
              <a:t>Plantas sugeridas: Trepadeiras, flores ornamentais resistentes</a:t>
            </a:r>
            <a:endParaRPr lang="en-US" sz="1400" dirty="0"/>
          </a:p>
        </p:txBody>
      </p:sp>
      <p:sp>
        <p:nvSpPr>
          <p:cNvPr id="52" name="Text 44"/>
          <p:cNvSpPr/>
          <p:nvPr/>
        </p:nvSpPr>
        <p:spPr>
          <a:xfrm>
            <a:off x="623530" y="17053813"/>
            <a:ext cx="13383220" cy="569834"/>
          </a:xfrm>
          <a:prstGeom prst="rect">
            <a:avLst/>
          </a:prstGeom>
          <a:noFill/>
          <a:ln/>
        </p:spPr>
        <p:txBody>
          <a:bodyPr wrap="square" lIns="0" tIns="0" rIns="0" bIns="0" rtlCol="0" anchor="t"/>
          <a:lstStyle/>
          <a:p>
            <a:pPr algn="l" indent="0" marL="0">
              <a:lnSpc>
                <a:spcPts val="2200"/>
              </a:lnSpc>
              <a:buNone/>
            </a:pPr>
            <a:r>
              <a:rPr lang="en-US" sz="1400" dirty="0">
                <a:solidFill>
                  <a:srgbClr val="D7E5D8"/>
                </a:solidFill>
                <a:latin typeface="Syne" pitchFamily="34" charset="0"/>
                <a:ea typeface="Syne" pitchFamily="34" charset="-122"/>
                <a:cs typeface="Syne" pitchFamily="34" charset="-120"/>
              </a:rPr>
              <a:t>Ao escolher o local, observe cuidadosamente a incidência de luz ao longo do dia. A maioria das plantas precisa de pelo menos algumas horas de luz solar direta ou indireta para se desenvolver adequadamente. Se seu apartamento tiver pouca luz natural, considere utilizar iluminação artificial específica para plantas.</a:t>
            </a:r>
            <a:endParaRPr lang="en-US" sz="1400" dirty="0"/>
          </a:p>
        </p:txBody>
      </p:sp>
      <p:sp>
        <p:nvSpPr>
          <p:cNvPr id="53" name="Text 45"/>
          <p:cNvSpPr/>
          <p:nvPr/>
        </p:nvSpPr>
        <p:spPr>
          <a:xfrm>
            <a:off x="623530" y="17824029"/>
            <a:ext cx="13383220" cy="569834"/>
          </a:xfrm>
          <a:prstGeom prst="rect">
            <a:avLst/>
          </a:prstGeom>
          <a:noFill/>
          <a:ln/>
        </p:spPr>
        <p:txBody>
          <a:bodyPr wrap="square" lIns="0" tIns="0" rIns="0" bIns="0" rtlCol="0" anchor="t"/>
          <a:lstStyle/>
          <a:p>
            <a:pPr algn="l" indent="0" marL="0">
              <a:lnSpc>
                <a:spcPts val="2200"/>
              </a:lnSpc>
              <a:buNone/>
            </a:pPr>
            <a:r>
              <a:rPr lang="en-US" sz="1400" dirty="0">
                <a:solidFill>
                  <a:srgbClr val="D7E5D8"/>
                </a:solidFill>
                <a:latin typeface="Syne" pitchFamily="34" charset="0"/>
                <a:ea typeface="Syne" pitchFamily="34" charset="-122"/>
                <a:cs typeface="Syne" pitchFamily="34" charset="-120"/>
              </a:rPr>
              <a:t>Outro fator importante é a proximidade de uma fonte de água, facilitando a irrigação regular. Pense também na praticidade do acesso para manutenção - você precisa alcançar confortavelmente todas as plantas para cuidar delas adequadamente.</a:t>
            </a:r>
            <a:endParaRPr lang="en-US" sz="1400" dirty="0"/>
          </a:p>
        </p:txBody>
      </p:sp>
      <p:sp>
        <p:nvSpPr>
          <p:cNvPr id="54" name="Shape 46"/>
          <p:cNvSpPr/>
          <p:nvPr/>
        </p:nvSpPr>
        <p:spPr>
          <a:xfrm>
            <a:off x="623530" y="18594245"/>
            <a:ext cx="13383220" cy="1041798"/>
          </a:xfrm>
          <a:prstGeom prst="roundRect">
            <a:avLst>
              <a:gd name="adj" fmla="val 7183"/>
            </a:avLst>
          </a:prstGeom>
          <a:solidFill>
            <a:srgbClr val="022349"/>
          </a:solidFill>
          <a:ln/>
        </p:spPr>
      </p:sp>
      <p:pic>
        <p:nvPicPr>
          <p:cNvPr id="55" name="Image 6" descr="preencoded.png">    </p:cNvPr>
          <p:cNvPicPr>
            <a:picLocks noChangeAspect="1"/>
          </p:cNvPicPr>
          <p:nvPr/>
        </p:nvPicPr>
        <p:blipFill>
          <a:blip r:embed="rId7"/>
          <a:stretch>
            <a:fillRect/>
          </a:stretch>
        </p:blipFill>
        <p:spPr>
          <a:xfrm>
            <a:off x="801648" y="18859159"/>
            <a:ext cx="222647" cy="178118"/>
          </a:xfrm>
          <a:prstGeom prst="rect">
            <a:avLst/>
          </a:prstGeom>
        </p:spPr>
      </p:pic>
      <p:sp>
        <p:nvSpPr>
          <p:cNvPr id="56" name="Text 47"/>
          <p:cNvSpPr/>
          <p:nvPr/>
        </p:nvSpPr>
        <p:spPr>
          <a:xfrm>
            <a:off x="1202412" y="18816892"/>
            <a:ext cx="12626221" cy="569834"/>
          </a:xfrm>
          <a:prstGeom prst="rect">
            <a:avLst/>
          </a:prstGeom>
          <a:noFill/>
          <a:ln/>
        </p:spPr>
        <p:txBody>
          <a:bodyPr wrap="square" lIns="0" tIns="0" rIns="0" bIns="0" rtlCol="0" anchor="t"/>
          <a:lstStyle/>
          <a:p>
            <a:pPr algn="l" indent="0" marL="0">
              <a:lnSpc>
                <a:spcPts val="2200"/>
              </a:lnSpc>
              <a:buNone/>
            </a:pPr>
            <a:r>
              <a:rPr lang="en-US" sz="1400" b="1" dirty="0">
                <a:solidFill>
                  <a:srgbClr val="000000"/>
                </a:solidFill>
                <a:latin typeface="Syne" pitchFamily="34" charset="0"/>
                <a:ea typeface="Syne" pitchFamily="34" charset="-122"/>
                <a:cs typeface="Syne" pitchFamily="34" charset="-120"/>
              </a:rPr>
              <a:t>💡</a:t>
            </a:r>
            <a:pPr algn="l" indent="0" marL="0">
              <a:lnSpc>
                <a:spcPts val="2200"/>
              </a:lnSpc>
              <a:buNone/>
            </a:pPr>
            <a:r>
              <a:rPr lang="en-US" sz="1400" dirty="0">
                <a:solidFill>
                  <a:srgbClr val="FFFFFF"/>
                </a:solidFill>
                <a:latin typeface="Syne" pitchFamily="34" charset="0"/>
                <a:ea typeface="Syne" pitchFamily="34" charset="-122"/>
                <a:cs typeface="Syne" pitchFamily="34" charset="-120"/>
              </a:rPr>
              <a:t> Dica Prática:</a:t>
            </a:r>
            <a:pPr algn="l" indent="0" marL="0">
              <a:lnSpc>
                <a:spcPts val="2200"/>
              </a:lnSpc>
              <a:buNone/>
            </a:pPr>
            <a:r>
              <a:rPr lang="en-US" sz="1400" dirty="0">
                <a:solidFill>
                  <a:srgbClr val="FFFFFF"/>
                </a:solidFill>
                <a:latin typeface="Syne" pitchFamily="34" charset="0"/>
                <a:ea typeface="Syne" pitchFamily="34" charset="-122"/>
                <a:cs typeface="Syne" pitchFamily="34" charset="-120"/>
              </a:rPr>
              <a:t> Antes de instalar definitivamente seu jardim vertical, observe o local escolhido por algumas semanas. Anote os períodos de sol/sombra e as variações de temperatura. Estas informações serão valiosas para escolher as plantas mais adequadas.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37103" y="500539"/>
            <a:ext cx="13356074" cy="1137524"/>
          </a:xfrm>
          <a:prstGeom prst="rect">
            <a:avLst/>
          </a:prstGeom>
          <a:noFill/>
          <a:ln/>
        </p:spPr>
        <p:txBody>
          <a:bodyPr wrap="square" lIns="0" tIns="0" rIns="0" bIns="0" rtlCol="0" anchor="t"/>
          <a:lstStyle/>
          <a:p>
            <a:pPr algn="l" indent="0" marL="0">
              <a:lnSpc>
                <a:spcPts val="4450"/>
              </a:lnSpc>
              <a:buNone/>
            </a:pPr>
            <a:r>
              <a:rPr lang="en-US" sz="3550" b="1" dirty="0">
                <a:solidFill>
                  <a:srgbClr val="F0F4F1"/>
                </a:solidFill>
                <a:latin typeface="Syne Extra Bold" pitchFamily="34" charset="0"/>
                <a:ea typeface="Syne Extra Bold" pitchFamily="34" charset="-122"/>
                <a:cs typeface="Syne Extra Bold" pitchFamily="34" charset="-120"/>
              </a:rPr>
              <a:t>Tipos de Estruturas para Jardins Verticais</a:t>
            </a:r>
            <a:endParaRPr lang="en-US" sz="3550" dirty="0"/>
          </a:p>
        </p:txBody>
      </p:sp>
      <p:sp>
        <p:nvSpPr>
          <p:cNvPr id="3" name="Text 1"/>
          <p:cNvSpPr/>
          <p:nvPr/>
        </p:nvSpPr>
        <p:spPr>
          <a:xfrm>
            <a:off x="637103" y="2074904"/>
            <a:ext cx="6455926" cy="1164909"/>
          </a:xfrm>
          <a:prstGeom prst="rect">
            <a:avLst/>
          </a:prstGeom>
          <a:noFill/>
          <a:ln/>
        </p:spPr>
        <p:txBody>
          <a:bodyPr wrap="square" lIns="0" tIns="0" rIns="0" bIns="0" rtlCol="0" anchor="t"/>
          <a:lstStyle/>
          <a:p>
            <a:pPr algn="l" indent="0" marL="0">
              <a:lnSpc>
                <a:spcPts val="2250"/>
              </a:lnSpc>
              <a:buNone/>
            </a:pPr>
            <a:r>
              <a:rPr lang="en-US" sz="1400" dirty="0">
                <a:solidFill>
                  <a:srgbClr val="D7E5D8"/>
                </a:solidFill>
                <a:latin typeface="Syne" pitchFamily="34" charset="0"/>
                <a:ea typeface="Syne" pitchFamily="34" charset="-122"/>
                <a:cs typeface="Syne" pitchFamily="34" charset="-120"/>
              </a:rPr>
              <a:t>A estrutura é o esqueleto do seu jardim vertical, responsável por sustentar as plantas e permitir seu desenvolvimento saudável. Existem diversas opções no mercado, com diferentes níveis de complexidade, preços e resultados estéticos. A escolha ideal dependerá do seu espaço, orçamento e objetivo visual.</a:t>
            </a:r>
            <a:endParaRPr lang="en-US" sz="1400" dirty="0"/>
          </a:p>
        </p:txBody>
      </p:sp>
      <p:sp>
        <p:nvSpPr>
          <p:cNvPr id="4" name="Text 2"/>
          <p:cNvSpPr/>
          <p:nvPr/>
        </p:nvSpPr>
        <p:spPr>
          <a:xfrm>
            <a:off x="637103" y="3403643"/>
            <a:ext cx="6455926" cy="582454"/>
          </a:xfrm>
          <a:prstGeom prst="rect">
            <a:avLst/>
          </a:prstGeom>
          <a:noFill/>
          <a:ln/>
        </p:spPr>
        <p:txBody>
          <a:bodyPr wrap="square" lIns="0" tIns="0" rIns="0" bIns="0" rtlCol="0" anchor="t"/>
          <a:lstStyle/>
          <a:p>
            <a:pPr algn="l" indent="0" marL="0">
              <a:lnSpc>
                <a:spcPts val="2250"/>
              </a:lnSpc>
              <a:buNone/>
            </a:pPr>
            <a:r>
              <a:rPr lang="en-US" sz="1400" dirty="0">
                <a:solidFill>
                  <a:srgbClr val="D7E5D8"/>
                </a:solidFill>
                <a:latin typeface="Syne" pitchFamily="34" charset="0"/>
                <a:ea typeface="Syne" pitchFamily="34" charset="-122"/>
                <a:cs typeface="Syne" pitchFamily="34" charset="-120"/>
              </a:rPr>
              <a:t>Abaixo, apresentamos as principais estruturas disponíveis, destacando suas características, vantagens e considerações importantes para cada tipo:</a:t>
            </a:r>
            <a:endParaRPr lang="en-US" sz="1400" dirty="0"/>
          </a:p>
        </p:txBody>
      </p:sp>
      <p:pic>
        <p:nvPicPr>
          <p:cNvPr id="5" name="Image 0" descr="preencoded.png">    </p:cNvPr>
          <p:cNvPicPr>
            <a:picLocks noChangeAspect="1"/>
          </p:cNvPicPr>
          <p:nvPr/>
        </p:nvPicPr>
        <p:blipFill>
          <a:blip r:embed="rId1"/>
          <a:stretch>
            <a:fillRect/>
          </a:stretch>
        </p:blipFill>
        <p:spPr>
          <a:xfrm>
            <a:off x="7544752" y="2115862"/>
            <a:ext cx="6455926" cy="6389376"/>
          </a:xfrm>
          <a:prstGeom prst="rect">
            <a:avLst/>
          </a:prstGeom>
        </p:spPr>
      </p:pic>
      <p:sp>
        <p:nvSpPr>
          <p:cNvPr id="6" name="Shape 3"/>
          <p:cNvSpPr/>
          <p:nvPr/>
        </p:nvSpPr>
        <p:spPr>
          <a:xfrm>
            <a:off x="637103" y="8914812"/>
            <a:ext cx="4330660" cy="5457949"/>
          </a:xfrm>
          <a:prstGeom prst="roundRect">
            <a:avLst>
              <a:gd name="adj" fmla="val 2534"/>
            </a:avLst>
          </a:prstGeom>
          <a:noFill/>
          <a:ln w="22860">
            <a:solidFill>
              <a:srgbClr val="6D9121"/>
            </a:solidFill>
            <a:prstDash val="solid"/>
          </a:ln>
        </p:spPr>
      </p:sp>
      <p:sp>
        <p:nvSpPr>
          <p:cNvPr id="7" name="Shape 4"/>
          <p:cNvSpPr/>
          <p:nvPr/>
        </p:nvSpPr>
        <p:spPr>
          <a:xfrm>
            <a:off x="614243" y="8914812"/>
            <a:ext cx="91440" cy="5457949"/>
          </a:xfrm>
          <a:prstGeom prst="roundRect">
            <a:avLst>
              <a:gd name="adj" fmla="val 83616"/>
            </a:avLst>
          </a:prstGeom>
          <a:solidFill>
            <a:srgbClr val="A9F00F"/>
          </a:solidFill>
          <a:ln/>
        </p:spPr>
      </p:sp>
      <p:sp>
        <p:nvSpPr>
          <p:cNvPr id="8" name="Text 5"/>
          <p:cNvSpPr/>
          <p:nvPr/>
        </p:nvSpPr>
        <p:spPr>
          <a:xfrm>
            <a:off x="910471" y="9119600"/>
            <a:ext cx="3852505" cy="852964"/>
          </a:xfrm>
          <a:prstGeom prst="rect">
            <a:avLst/>
          </a:prstGeom>
          <a:noFill/>
          <a:ln/>
        </p:spPr>
        <p:txBody>
          <a:bodyPr wrap="square" lIns="0" tIns="0" rIns="0" bIns="0" rtlCol="0" anchor="t"/>
          <a:lstStyle/>
          <a:p>
            <a:pPr algn="l" indent="0" marL="0">
              <a:lnSpc>
                <a:spcPts val="2200"/>
              </a:lnSpc>
              <a:buNone/>
            </a:pPr>
            <a:r>
              <a:rPr lang="en-US" sz="1750" b="1" dirty="0">
                <a:solidFill>
                  <a:srgbClr val="D7E5D8"/>
                </a:solidFill>
                <a:latin typeface="Syne Extra Bold" pitchFamily="34" charset="0"/>
                <a:ea typeface="Syne Extra Bold" pitchFamily="34" charset="-122"/>
                <a:cs typeface="Syne Extra Bold" pitchFamily="34" charset="-120"/>
              </a:rPr>
              <a:t>Painéis Modulares de Plástico Reciclado</a:t>
            </a:r>
            <a:endParaRPr lang="en-US" sz="1750" dirty="0"/>
          </a:p>
        </p:txBody>
      </p:sp>
      <p:sp>
        <p:nvSpPr>
          <p:cNvPr id="9" name="Text 6"/>
          <p:cNvSpPr/>
          <p:nvPr/>
        </p:nvSpPr>
        <p:spPr>
          <a:xfrm>
            <a:off x="910471" y="10081745"/>
            <a:ext cx="3852505" cy="873681"/>
          </a:xfrm>
          <a:prstGeom prst="rect">
            <a:avLst/>
          </a:prstGeom>
          <a:noFill/>
          <a:ln/>
        </p:spPr>
        <p:txBody>
          <a:bodyPr wrap="square" lIns="0" tIns="0" rIns="0" bIns="0" rtlCol="0" anchor="t"/>
          <a:lstStyle/>
          <a:p>
            <a:pPr algn="l" indent="0" marL="0">
              <a:lnSpc>
                <a:spcPts val="2250"/>
              </a:lnSpc>
              <a:buNone/>
            </a:pPr>
            <a:r>
              <a:rPr lang="en-US" sz="1400" dirty="0">
                <a:solidFill>
                  <a:srgbClr val="D7E5D8"/>
                </a:solidFill>
                <a:latin typeface="Syne" pitchFamily="34" charset="0"/>
                <a:ea typeface="Syne" pitchFamily="34" charset="-122"/>
                <a:cs typeface="Syne" pitchFamily="34" charset="-120"/>
              </a:rPr>
              <a:t>Estruturas pré-fabricadas com células ou bolsos onde são colocadas as plantas individualmente.</a:t>
            </a:r>
            <a:endParaRPr lang="en-US" sz="1400" dirty="0"/>
          </a:p>
        </p:txBody>
      </p:sp>
      <p:sp>
        <p:nvSpPr>
          <p:cNvPr id="10" name="Text 7"/>
          <p:cNvSpPr/>
          <p:nvPr/>
        </p:nvSpPr>
        <p:spPr>
          <a:xfrm>
            <a:off x="910471" y="11064607"/>
            <a:ext cx="3852505" cy="873681"/>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Vantagens:</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Fácil instalação, leves, sustentáveis, modulares (podem crescer com o tempo)</a:t>
            </a:r>
            <a:endParaRPr lang="en-US" sz="1400" dirty="0"/>
          </a:p>
        </p:txBody>
      </p:sp>
      <p:sp>
        <p:nvSpPr>
          <p:cNvPr id="11" name="Text 8"/>
          <p:cNvSpPr/>
          <p:nvPr/>
        </p:nvSpPr>
        <p:spPr>
          <a:xfrm>
            <a:off x="910471" y="12001987"/>
            <a:ext cx="3852505" cy="873681"/>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Considerações:</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Verificar sistema de drenagem e qualidade do plástico para durabilidade</a:t>
            </a:r>
            <a:endParaRPr lang="en-US" sz="1400" dirty="0"/>
          </a:p>
        </p:txBody>
      </p:sp>
      <p:sp>
        <p:nvSpPr>
          <p:cNvPr id="12" name="Text 9"/>
          <p:cNvSpPr/>
          <p:nvPr/>
        </p:nvSpPr>
        <p:spPr>
          <a:xfrm>
            <a:off x="910471" y="12939367"/>
            <a:ext cx="3852505"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Ideal para:</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Iniciantes e locais com restrições de peso</a:t>
            </a:r>
            <a:endParaRPr lang="en-US" sz="1400" dirty="0"/>
          </a:p>
        </p:txBody>
      </p:sp>
      <p:sp>
        <p:nvSpPr>
          <p:cNvPr id="13" name="Text 10"/>
          <p:cNvSpPr/>
          <p:nvPr/>
        </p:nvSpPr>
        <p:spPr>
          <a:xfrm>
            <a:off x="910471" y="13585519"/>
            <a:ext cx="3852505"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Preço médio:</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R$ 150 a R$ 500, dependendo do tamanho e qualidade</a:t>
            </a:r>
            <a:endParaRPr lang="en-US" sz="1400" dirty="0"/>
          </a:p>
        </p:txBody>
      </p:sp>
      <p:sp>
        <p:nvSpPr>
          <p:cNvPr id="14" name="Shape 11"/>
          <p:cNvSpPr/>
          <p:nvPr/>
        </p:nvSpPr>
        <p:spPr>
          <a:xfrm>
            <a:off x="5149691" y="8914812"/>
            <a:ext cx="4330779" cy="5457949"/>
          </a:xfrm>
          <a:prstGeom prst="roundRect">
            <a:avLst>
              <a:gd name="adj" fmla="val 2534"/>
            </a:avLst>
          </a:prstGeom>
          <a:noFill/>
          <a:ln w="22860">
            <a:solidFill>
              <a:srgbClr val="6D9121"/>
            </a:solidFill>
            <a:prstDash val="solid"/>
          </a:ln>
        </p:spPr>
      </p:sp>
      <p:sp>
        <p:nvSpPr>
          <p:cNvPr id="15" name="Shape 12"/>
          <p:cNvSpPr/>
          <p:nvPr/>
        </p:nvSpPr>
        <p:spPr>
          <a:xfrm>
            <a:off x="5126831" y="8914812"/>
            <a:ext cx="91440" cy="5457949"/>
          </a:xfrm>
          <a:prstGeom prst="roundRect">
            <a:avLst>
              <a:gd name="adj" fmla="val 83616"/>
            </a:avLst>
          </a:prstGeom>
          <a:solidFill>
            <a:srgbClr val="A9F00F"/>
          </a:solidFill>
          <a:ln/>
        </p:spPr>
      </p:sp>
      <p:sp>
        <p:nvSpPr>
          <p:cNvPr id="16" name="Text 13"/>
          <p:cNvSpPr/>
          <p:nvPr/>
        </p:nvSpPr>
        <p:spPr>
          <a:xfrm>
            <a:off x="5423059" y="9119600"/>
            <a:ext cx="3852624" cy="852964"/>
          </a:xfrm>
          <a:prstGeom prst="rect">
            <a:avLst/>
          </a:prstGeom>
          <a:noFill/>
          <a:ln/>
        </p:spPr>
        <p:txBody>
          <a:bodyPr wrap="square" lIns="0" tIns="0" rIns="0" bIns="0" rtlCol="0" anchor="t"/>
          <a:lstStyle/>
          <a:p>
            <a:pPr algn="l" indent="0" marL="0">
              <a:lnSpc>
                <a:spcPts val="2200"/>
              </a:lnSpc>
              <a:buNone/>
            </a:pPr>
            <a:r>
              <a:rPr lang="en-US" sz="1750" b="1" dirty="0">
                <a:solidFill>
                  <a:srgbClr val="D7E5D8"/>
                </a:solidFill>
                <a:latin typeface="Syne Extra Bold" pitchFamily="34" charset="0"/>
                <a:ea typeface="Syne Extra Bold" pitchFamily="34" charset="-122"/>
                <a:cs typeface="Syne Extra Bold" pitchFamily="34" charset="-120"/>
              </a:rPr>
              <a:t>Suportes de Madeira com Vasos Encaixados</a:t>
            </a:r>
            <a:endParaRPr lang="en-US" sz="1750" dirty="0"/>
          </a:p>
        </p:txBody>
      </p:sp>
      <p:sp>
        <p:nvSpPr>
          <p:cNvPr id="17" name="Text 14"/>
          <p:cNvSpPr/>
          <p:nvPr/>
        </p:nvSpPr>
        <p:spPr>
          <a:xfrm>
            <a:off x="5423059" y="10081745"/>
            <a:ext cx="3852624" cy="582454"/>
          </a:xfrm>
          <a:prstGeom prst="rect">
            <a:avLst/>
          </a:prstGeom>
          <a:noFill/>
          <a:ln/>
        </p:spPr>
        <p:txBody>
          <a:bodyPr wrap="square" lIns="0" tIns="0" rIns="0" bIns="0" rtlCol="0" anchor="t"/>
          <a:lstStyle/>
          <a:p>
            <a:pPr algn="l" indent="0" marL="0">
              <a:lnSpc>
                <a:spcPts val="2250"/>
              </a:lnSpc>
              <a:buNone/>
            </a:pPr>
            <a:r>
              <a:rPr lang="en-US" sz="1400" dirty="0">
                <a:solidFill>
                  <a:srgbClr val="D7E5D8"/>
                </a:solidFill>
                <a:latin typeface="Syne" pitchFamily="34" charset="0"/>
                <a:ea typeface="Syne" pitchFamily="34" charset="-122"/>
                <a:cs typeface="Syne" pitchFamily="34" charset="-120"/>
              </a:rPr>
              <a:t>Estruturas de ripas ou pallets de madeira tratada onde se encaixam vasos individuais.</a:t>
            </a:r>
            <a:endParaRPr lang="en-US" sz="1400" dirty="0"/>
          </a:p>
        </p:txBody>
      </p:sp>
      <p:sp>
        <p:nvSpPr>
          <p:cNvPr id="18" name="Text 15"/>
          <p:cNvSpPr/>
          <p:nvPr/>
        </p:nvSpPr>
        <p:spPr>
          <a:xfrm>
            <a:off x="5423059" y="10773380"/>
            <a:ext cx="3852624" cy="873681"/>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Vantagens:</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Visual rústico e natural, fácil de personalizar, permite rearranjar as plantas</a:t>
            </a:r>
            <a:endParaRPr lang="en-US" sz="1400" dirty="0"/>
          </a:p>
        </p:txBody>
      </p:sp>
      <p:sp>
        <p:nvSpPr>
          <p:cNvPr id="19" name="Text 16"/>
          <p:cNvSpPr/>
          <p:nvPr/>
        </p:nvSpPr>
        <p:spPr>
          <a:xfrm>
            <a:off x="5423059" y="11710760"/>
            <a:ext cx="3852624" cy="873681"/>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Considerações:</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A madeira deve ser tratada para resistir à umidade, peso considerável</a:t>
            </a:r>
            <a:endParaRPr lang="en-US" sz="1400" dirty="0"/>
          </a:p>
        </p:txBody>
      </p:sp>
      <p:sp>
        <p:nvSpPr>
          <p:cNvPr id="20" name="Text 17"/>
          <p:cNvSpPr/>
          <p:nvPr/>
        </p:nvSpPr>
        <p:spPr>
          <a:xfrm>
            <a:off x="5423059" y="12648139"/>
            <a:ext cx="3852624"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Ideal para:</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Quem busca um visual artesanal e aconchegante</a:t>
            </a:r>
            <a:endParaRPr lang="en-US" sz="1400" dirty="0"/>
          </a:p>
        </p:txBody>
      </p:sp>
      <p:sp>
        <p:nvSpPr>
          <p:cNvPr id="21" name="Text 18"/>
          <p:cNvSpPr/>
          <p:nvPr/>
        </p:nvSpPr>
        <p:spPr>
          <a:xfrm>
            <a:off x="5423059" y="13294292"/>
            <a:ext cx="3852624"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Preço médio:</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R$ 200 a R$ 600, dependendo do material e acabamento</a:t>
            </a:r>
            <a:endParaRPr lang="en-US" sz="1400" dirty="0"/>
          </a:p>
        </p:txBody>
      </p:sp>
      <p:sp>
        <p:nvSpPr>
          <p:cNvPr id="22" name="Shape 19"/>
          <p:cNvSpPr/>
          <p:nvPr/>
        </p:nvSpPr>
        <p:spPr>
          <a:xfrm>
            <a:off x="9662398" y="8914812"/>
            <a:ext cx="4330660" cy="5457949"/>
          </a:xfrm>
          <a:prstGeom prst="roundRect">
            <a:avLst>
              <a:gd name="adj" fmla="val 2534"/>
            </a:avLst>
          </a:prstGeom>
          <a:noFill/>
          <a:ln w="22860">
            <a:solidFill>
              <a:srgbClr val="6D9121"/>
            </a:solidFill>
            <a:prstDash val="solid"/>
          </a:ln>
        </p:spPr>
      </p:sp>
      <p:sp>
        <p:nvSpPr>
          <p:cNvPr id="23" name="Shape 20"/>
          <p:cNvSpPr/>
          <p:nvPr/>
        </p:nvSpPr>
        <p:spPr>
          <a:xfrm>
            <a:off x="9639538" y="8914812"/>
            <a:ext cx="91440" cy="5457949"/>
          </a:xfrm>
          <a:prstGeom prst="roundRect">
            <a:avLst>
              <a:gd name="adj" fmla="val 83616"/>
            </a:avLst>
          </a:prstGeom>
          <a:solidFill>
            <a:srgbClr val="A9F00F"/>
          </a:solidFill>
          <a:ln/>
        </p:spPr>
      </p:sp>
      <p:sp>
        <p:nvSpPr>
          <p:cNvPr id="24" name="Text 21"/>
          <p:cNvSpPr/>
          <p:nvPr/>
        </p:nvSpPr>
        <p:spPr>
          <a:xfrm>
            <a:off x="9935766" y="9119600"/>
            <a:ext cx="3852505" cy="852964"/>
          </a:xfrm>
          <a:prstGeom prst="rect">
            <a:avLst/>
          </a:prstGeom>
          <a:noFill/>
          <a:ln/>
        </p:spPr>
        <p:txBody>
          <a:bodyPr wrap="square" lIns="0" tIns="0" rIns="0" bIns="0" rtlCol="0" anchor="t"/>
          <a:lstStyle/>
          <a:p>
            <a:pPr algn="l" indent="0" marL="0">
              <a:lnSpc>
                <a:spcPts val="2200"/>
              </a:lnSpc>
              <a:buNone/>
            </a:pPr>
            <a:r>
              <a:rPr lang="en-US" sz="1750" b="1" dirty="0">
                <a:solidFill>
                  <a:srgbClr val="D7E5D8"/>
                </a:solidFill>
                <a:latin typeface="Syne Extra Bold" pitchFamily="34" charset="0"/>
                <a:ea typeface="Syne Extra Bold" pitchFamily="34" charset="-122"/>
                <a:cs typeface="Syne Extra Bold" pitchFamily="34" charset="-120"/>
              </a:rPr>
              <a:t>Treliças com Ganchos e Vasos Suspensos</a:t>
            </a:r>
            <a:endParaRPr lang="en-US" sz="1750" dirty="0"/>
          </a:p>
        </p:txBody>
      </p:sp>
      <p:sp>
        <p:nvSpPr>
          <p:cNvPr id="25" name="Text 22"/>
          <p:cNvSpPr/>
          <p:nvPr/>
        </p:nvSpPr>
        <p:spPr>
          <a:xfrm>
            <a:off x="9935766" y="10081745"/>
            <a:ext cx="3852505" cy="582454"/>
          </a:xfrm>
          <a:prstGeom prst="rect">
            <a:avLst/>
          </a:prstGeom>
          <a:noFill/>
          <a:ln/>
        </p:spPr>
        <p:txBody>
          <a:bodyPr wrap="square" lIns="0" tIns="0" rIns="0" bIns="0" rtlCol="0" anchor="t"/>
          <a:lstStyle/>
          <a:p>
            <a:pPr algn="l" indent="0" marL="0">
              <a:lnSpc>
                <a:spcPts val="2250"/>
              </a:lnSpc>
              <a:buNone/>
            </a:pPr>
            <a:r>
              <a:rPr lang="en-US" sz="1400" dirty="0">
                <a:solidFill>
                  <a:srgbClr val="D7E5D8"/>
                </a:solidFill>
                <a:latin typeface="Syne" pitchFamily="34" charset="0"/>
                <a:ea typeface="Syne" pitchFamily="34" charset="-122"/>
                <a:cs typeface="Syne" pitchFamily="34" charset="-120"/>
              </a:rPr>
              <a:t>Grades metálicas ou de madeira fixadas na parede onde se penduram vasos com ganchos.</a:t>
            </a:r>
            <a:endParaRPr lang="en-US" sz="1400" dirty="0"/>
          </a:p>
        </p:txBody>
      </p:sp>
      <p:sp>
        <p:nvSpPr>
          <p:cNvPr id="26" name="Text 23"/>
          <p:cNvSpPr/>
          <p:nvPr/>
        </p:nvSpPr>
        <p:spPr>
          <a:xfrm>
            <a:off x="9935766" y="10773380"/>
            <a:ext cx="3852505"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Vantagens:</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Flexibilidade para mudar a disposição, fácil manutenção individual</a:t>
            </a:r>
            <a:endParaRPr lang="en-US" sz="1400" dirty="0"/>
          </a:p>
        </p:txBody>
      </p:sp>
      <p:sp>
        <p:nvSpPr>
          <p:cNvPr id="27" name="Text 24"/>
          <p:cNvSpPr/>
          <p:nvPr/>
        </p:nvSpPr>
        <p:spPr>
          <a:xfrm>
            <a:off x="9935766" y="11419532"/>
            <a:ext cx="3852505"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Considerações:</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Limitação no número de plantas, espaçamento entre elas</a:t>
            </a:r>
            <a:endParaRPr lang="en-US" sz="1400" dirty="0"/>
          </a:p>
        </p:txBody>
      </p:sp>
      <p:sp>
        <p:nvSpPr>
          <p:cNvPr id="28" name="Text 25"/>
          <p:cNvSpPr/>
          <p:nvPr/>
        </p:nvSpPr>
        <p:spPr>
          <a:xfrm>
            <a:off x="9935766" y="12065685"/>
            <a:ext cx="3852505"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Ideal para:</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Plantas pendentes ou trepadeiras, espaços pequenos</a:t>
            </a:r>
            <a:endParaRPr lang="en-US" sz="1400" dirty="0"/>
          </a:p>
        </p:txBody>
      </p:sp>
      <p:sp>
        <p:nvSpPr>
          <p:cNvPr id="29" name="Text 26"/>
          <p:cNvSpPr/>
          <p:nvPr/>
        </p:nvSpPr>
        <p:spPr>
          <a:xfrm>
            <a:off x="9935766" y="12711838"/>
            <a:ext cx="3852505"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Preço médio:</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R$ 100 a R$ 300, mais o custo dos vasos</a:t>
            </a:r>
            <a:endParaRPr lang="en-US" sz="1400" dirty="0"/>
          </a:p>
        </p:txBody>
      </p:sp>
      <p:sp>
        <p:nvSpPr>
          <p:cNvPr id="30" name="Shape 27"/>
          <p:cNvSpPr/>
          <p:nvPr/>
        </p:nvSpPr>
        <p:spPr>
          <a:xfrm>
            <a:off x="637103" y="14554689"/>
            <a:ext cx="6587014" cy="3717492"/>
          </a:xfrm>
          <a:prstGeom prst="roundRect">
            <a:avLst>
              <a:gd name="adj" fmla="val 2952"/>
            </a:avLst>
          </a:prstGeom>
          <a:noFill/>
          <a:ln w="22860">
            <a:solidFill>
              <a:srgbClr val="6D9121"/>
            </a:solidFill>
            <a:prstDash val="solid"/>
          </a:ln>
        </p:spPr>
      </p:sp>
      <p:sp>
        <p:nvSpPr>
          <p:cNvPr id="31" name="Shape 28"/>
          <p:cNvSpPr/>
          <p:nvPr/>
        </p:nvSpPr>
        <p:spPr>
          <a:xfrm>
            <a:off x="614243" y="14554689"/>
            <a:ext cx="91440" cy="3717492"/>
          </a:xfrm>
          <a:prstGeom prst="roundRect">
            <a:avLst>
              <a:gd name="adj" fmla="val 83616"/>
            </a:avLst>
          </a:prstGeom>
          <a:solidFill>
            <a:srgbClr val="A9F00F"/>
          </a:solidFill>
          <a:ln/>
        </p:spPr>
      </p:sp>
      <p:sp>
        <p:nvSpPr>
          <p:cNvPr id="32" name="Text 29"/>
          <p:cNvSpPr/>
          <p:nvPr/>
        </p:nvSpPr>
        <p:spPr>
          <a:xfrm>
            <a:off x="910471" y="14759477"/>
            <a:ext cx="6108859" cy="568643"/>
          </a:xfrm>
          <a:prstGeom prst="rect">
            <a:avLst/>
          </a:prstGeom>
          <a:noFill/>
          <a:ln/>
        </p:spPr>
        <p:txBody>
          <a:bodyPr wrap="square" lIns="0" tIns="0" rIns="0" bIns="0" rtlCol="0" anchor="t"/>
          <a:lstStyle/>
          <a:p>
            <a:pPr algn="l" indent="0" marL="0">
              <a:lnSpc>
                <a:spcPts val="2200"/>
              </a:lnSpc>
              <a:buNone/>
            </a:pPr>
            <a:r>
              <a:rPr lang="en-US" sz="1750" b="1" dirty="0">
                <a:solidFill>
                  <a:srgbClr val="D7E5D8"/>
                </a:solidFill>
                <a:latin typeface="Syne Extra Bold" pitchFamily="34" charset="0"/>
                <a:ea typeface="Syne Extra Bold" pitchFamily="34" charset="-122"/>
                <a:cs typeface="Syne Extra Bold" pitchFamily="34" charset="-120"/>
              </a:rPr>
              <a:t>Prateleiras Estreitas Fixadas na Parede</a:t>
            </a:r>
            <a:endParaRPr lang="en-US" sz="1750" dirty="0"/>
          </a:p>
        </p:txBody>
      </p:sp>
      <p:sp>
        <p:nvSpPr>
          <p:cNvPr id="33" name="Text 30"/>
          <p:cNvSpPr/>
          <p:nvPr/>
        </p:nvSpPr>
        <p:spPr>
          <a:xfrm>
            <a:off x="910471" y="15437300"/>
            <a:ext cx="6108859" cy="582454"/>
          </a:xfrm>
          <a:prstGeom prst="rect">
            <a:avLst/>
          </a:prstGeom>
          <a:noFill/>
          <a:ln/>
        </p:spPr>
        <p:txBody>
          <a:bodyPr wrap="square" lIns="0" tIns="0" rIns="0" bIns="0" rtlCol="0" anchor="t"/>
          <a:lstStyle/>
          <a:p>
            <a:pPr algn="l" indent="0" marL="0">
              <a:lnSpc>
                <a:spcPts val="2250"/>
              </a:lnSpc>
              <a:buNone/>
            </a:pPr>
            <a:r>
              <a:rPr lang="en-US" sz="1400" dirty="0">
                <a:solidFill>
                  <a:srgbClr val="D7E5D8"/>
                </a:solidFill>
                <a:latin typeface="Syne" pitchFamily="34" charset="0"/>
                <a:ea typeface="Syne" pitchFamily="34" charset="-122"/>
                <a:cs typeface="Syne" pitchFamily="34" charset="-120"/>
              </a:rPr>
              <a:t>Sistema de prateleiras finas onde são dispostos vasos individuais lado a lado.</a:t>
            </a:r>
            <a:endParaRPr lang="en-US" sz="1400" dirty="0"/>
          </a:p>
        </p:txBody>
      </p:sp>
      <p:sp>
        <p:nvSpPr>
          <p:cNvPr id="34" name="Text 31"/>
          <p:cNvSpPr/>
          <p:nvPr/>
        </p:nvSpPr>
        <p:spPr>
          <a:xfrm>
            <a:off x="910471" y="16128935"/>
            <a:ext cx="6108859" cy="291227"/>
          </a:xfrm>
          <a:prstGeom prst="rect">
            <a:avLst/>
          </a:prstGeom>
          <a:noFill/>
          <a:ln/>
        </p:spPr>
        <p:txBody>
          <a:bodyPr wrap="non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Vantagens:</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Simplicidade, versatilidade, fácil acesso para manutenção</a:t>
            </a:r>
            <a:endParaRPr lang="en-US" sz="1400" dirty="0"/>
          </a:p>
        </p:txBody>
      </p:sp>
      <p:sp>
        <p:nvSpPr>
          <p:cNvPr id="35" name="Text 32"/>
          <p:cNvSpPr/>
          <p:nvPr/>
        </p:nvSpPr>
        <p:spPr>
          <a:xfrm>
            <a:off x="910471" y="16483860"/>
            <a:ext cx="6108859" cy="291227"/>
          </a:xfrm>
          <a:prstGeom prst="rect">
            <a:avLst/>
          </a:prstGeom>
          <a:noFill/>
          <a:ln/>
        </p:spPr>
        <p:txBody>
          <a:bodyPr wrap="non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Considerações:</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Cuidado com o peso total suportado pela parede</a:t>
            </a:r>
            <a:endParaRPr lang="en-US" sz="1400" dirty="0"/>
          </a:p>
        </p:txBody>
      </p:sp>
      <p:sp>
        <p:nvSpPr>
          <p:cNvPr id="36" name="Text 33"/>
          <p:cNvSpPr/>
          <p:nvPr/>
        </p:nvSpPr>
        <p:spPr>
          <a:xfrm>
            <a:off x="910471" y="16838786"/>
            <a:ext cx="6108859"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Ideal para:</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Coleções de plantas pequenas, ervas aromáticas, suculentas</a:t>
            </a:r>
            <a:endParaRPr lang="en-US" sz="1400" dirty="0"/>
          </a:p>
        </p:txBody>
      </p:sp>
      <p:sp>
        <p:nvSpPr>
          <p:cNvPr id="37" name="Text 34"/>
          <p:cNvSpPr/>
          <p:nvPr/>
        </p:nvSpPr>
        <p:spPr>
          <a:xfrm>
            <a:off x="910471" y="17484939"/>
            <a:ext cx="6108859" cy="291227"/>
          </a:xfrm>
          <a:prstGeom prst="rect">
            <a:avLst/>
          </a:prstGeom>
          <a:noFill/>
          <a:ln/>
        </p:spPr>
        <p:txBody>
          <a:bodyPr wrap="non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Preço médio:</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R$ 80 a R$ 250, dependendo do material e tamanho</a:t>
            </a:r>
            <a:endParaRPr lang="en-US" sz="1400" dirty="0"/>
          </a:p>
        </p:txBody>
      </p:sp>
      <p:sp>
        <p:nvSpPr>
          <p:cNvPr id="38" name="Shape 35"/>
          <p:cNvSpPr/>
          <p:nvPr/>
        </p:nvSpPr>
        <p:spPr>
          <a:xfrm>
            <a:off x="7406045" y="14554689"/>
            <a:ext cx="6587014" cy="3717492"/>
          </a:xfrm>
          <a:prstGeom prst="roundRect">
            <a:avLst>
              <a:gd name="adj" fmla="val 2952"/>
            </a:avLst>
          </a:prstGeom>
          <a:noFill/>
          <a:ln w="22860">
            <a:solidFill>
              <a:srgbClr val="6D9121"/>
            </a:solidFill>
            <a:prstDash val="solid"/>
          </a:ln>
        </p:spPr>
      </p:sp>
      <p:sp>
        <p:nvSpPr>
          <p:cNvPr id="39" name="Shape 36"/>
          <p:cNvSpPr/>
          <p:nvPr/>
        </p:nvSpPr>
        <p:spPr>
          <a:xfrm>
            <a:off x="7383185" y="14554689"/>
            <a:ext cx="91440" cy="3717492"/>
          </a:xfrm>
          <a:prstGeom prst="roundRect">
            <a:avLst>
              <a:gd name="adj" fmla="val 83616"/>
            </a:avLst>
          </a:prstGeom>
          <a:solidFill>
            <a:srgbClr val="A9F00F"/>
          </a:solidFill>
          <a:ln/>
        </p:spPr>
      </p:sp>
      <p:sp>
        <p:nvSpPr>
          <p:cNvPr id="40" name="Text 37"/>
          <p:cNvSpPr/>
          <p:nvPr/>
        </p:nvSpPr>
        <p:spPr>
          <a:xfrm>
            <a:off x="7679412" y="14759477"/>
            <a:ext cx="6108859" cy="568643"/>
          </a:xfrm>
          <a:prstGeom prst="rect">
            <a:avLst/>
          </a:prstGeom>
          <a:noFill/>
          <a:ln/>
        </p:spPr>
        <p:txBody>
          <a:bodyPr wrap="square" lIns="0" tIns="0" rIns="0" bIns="0" rtlCol="0" anchor="t"/>
          <a:lstStyle/>
          <a:p>
            <a:pPr algn="l" indent="0" marL="0">
              <a:lnSpc>
                <a:spcPts val="2200"/>
              </a:lnSpc>
              <a:buNone/>
            </a:pPr>
            <a:r>
              <a:rPr lang="en-US" sz="1750" b="1" dirty="0">
                <a:solidFill>
                  <a:srgbClr val="D7E5D8"/>
                </a:solidFill>
                <a:latin typeface="Syne Extra Bold" pitchFamily="34" charset="0"/>
                <a:ea typeface="Syne Extra Bold" pitchFamily="34" charset="-122"/>
                <a:cs typeface="Syne Extra Bold" pitchFamily="34" charset="-120"/>
              </a:rPr>
              <a:t>Estruturas Metálicas com Bolsos de Feltro</a:t>
            </a:r>
            <a:endParaRPr lang="en-US" sz="1750" dirty="0"/>
          </a:p>
        </p:txBody>
      </p:sp>
      <p:sp>
        <p:nvSpPr>
          <p:cNvPr id="41" name="Text 38"/>
          <p:cNvSpPr/>
          <p:nvPr/>
        </p:nvSpPr>
        <p:spPr>
          <a:xfrm>
            <a:off x="7679412" y="15437300"/>
            <a:ext cx="6108859" cy="582454"/>
          </a:xfrm>
          <a:prstGeom prst="rect">
            <a:avLst/>
          </a:prstGeom>
          <a:noFill/>
          <a:ln/>
        </p:spPr>
        <p:txBody>
          <a:bodyPr wrap="square" lIns="0" tIns="0" rIns="0" bIns="0" rtlCol="0" anchor="t"/>
          <a:lstStyle/>
          <a:p>
            <a:pPr algn="l" indent="0" marL="0">
              <a:lnSpc>
                <a:spcPts val="2250"/>
              </a:lnSpc>
              <a:buNone/>
            </a:pPr>
            <a:r>
              <a:rPr lang="en-US" sz="1400" dirty="0">
                <a:solidFill>
                  <a:srgbClr val="D7E5D8"/>
                </a:solidFill>
                <a:latin typeface="Syne" pitchFamily="34" charset="0"/>
                <a:ea typeface="Syne" pitchFamily="34" charset="-122"/>
                <a:cs typeface="Syne" pitchFamily="34" charset="-120"/>
              </a:rPr>
              <a:t>Sistemas compostos por bolsos de feltro especial para plantas, sustentados por estrutura metálica.</a:t>
            </a:r>
            <a:endParaRPr lang="en-US" sz="1400" dirty="0"/>
          </a:p>
        </p:txBody>
      </p:sp>
      <p:sp>
        <p:nvSpPr>
          <p:cNvPr id="42" name="Text 39"/>
          <p:cNvSpPr/>
          <p:nvPr/>
        </p:nvSpPr>
        <p:spPr>
          <a:xfrm>
            <a:off x="7679412" y="16128935"/>
            <a:ext cx="6108859"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Vantagens:</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Leveza, boa retenção de água, possibilidade de criar desenhos</a:t>
            </a:r>
            <a:endParaRPr lang="en-US" sz="1400" dirty="0"/>
          </a:p>
        </p:txBody>
      </p:sp>
      <p:sp>
        <p:nvSpPr>
          <p:cNvPr id="43" name="Text 40"/>
          <p:cNvSpPr/>
          <p:nvPr/>
        </p:nvSpPr>
        <p:spPr>
          <a:xfrm>
            <a:off x="7679412" y="16775087"/>
            <a:ext cx="6108859" cy="291227"/>
          </a:xfrm>
          <a:prstGeom prst="rect">
            <a:avLst/>
          </a:prstGeom>
          <a:noFill/>
          <a:ln/>
        </p:spPr>
        <p:txBody>
          <a:bodyPr wrap="non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Considerações:</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Necessidade de sistema de irrigação bem planejado</a:t>
            </a:r>
            <a:endParaRPr lang="en-US" sz="1400" dirty="0"/>
          </a:p>
        </p:txBody>
      </p:sp>
      <p:sp>
        <p:nvSpPr>
          <p:cNvPr id="44" name="Text 41"/>
          <p:cNvSpPr/>
          <p:nvPr/>
        </p:nvSpPr>
        <p:spPr>
          <a:xfrm>
            <a:off x="7679412" y="17130013"/>
            <a:ext cx="6108859" cy="291227"/>
          </a:xfrm>
          <a:prstGeom prst="rect">
            <a:avLst/>
          </a:prstGeom>
          <a:noFill/>
          <a:ln/>
        </p:spPr>
        <p:txBody>
          <a:bodyPr wrap="non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Ideal para:</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Quem busca visual profissional e alta densidade de plantas</a:t>
            </a:r>
            <a:endParaRPr lang="en-US" sz="1400" dirty="0"/>
          </a:p>
        </p:txBody>
      </p:sp>
      <p:sp>
        <p:nvSpPr>
          <p:cNvPr id="45" name="Text 42"/>
          <p:cNvSpPr/>
          <p:nvPr/>
        </p:nvSpPr>
        <p:spPr>
          <a:xfrm>
            <a:off x="7679412" y="17484939"/>
            <a:ext cx="6108859" cy="582454"/>
          </a:xfrm>
          <a:prstGeom prst="rect">
            <a:avLst/>
          </a:prstGeom>
          <a:noFill/>
          <a:ln/>
        </p:spPr>
        <p:txBody>
          <a:bodyPr wrap="square" lIns="0" tIns="0" rIns="0" bIns="0" rtlCol="0" anchor="t"/>
          <a:lstStyle/>
          <a:p>
            <a:pPr algn="l" marL="342900" indent="-342900">
              <a:lnSpc>
                <a:spcPts val="2250"/>
              </a:lnSpc>
              <a:buSzPct val="100000"/>
              <a:buChar char="•"/>
            </a:pPr>
            <a:r>
              <a:rPr lang="en-US" sz="1400" b="1" dirty="0">
                <a:solidFill>
                  <a:srgbClr val="D7E5D8"/>
                </a:solidFill>
                <a:latin typeface="Syne" pitchFamily="34" charset="0"/>
                <a:ea typeface="Syne" pitchFamily="34" charset="-122"/>
                <a:cs typeface="Syne" pitchFamily="34" charset="-120"/>
              </a:rPr>
              <a:t>Preço médio:</a:t>
            </a:r>
            <a:pPr algn="l" indent="0" marL="0">
              <a:lnSpc>
                <a:spcPts val="2250"/>
              </a:lnSpc>
              <a:buNone/>
            </a:pPr>
            <a:r>
              <a:rPr lang="en-US" sz="1400" dirty="0">
                <a:solidFill>
                  <a:srgbClr val="D7E5D8"/>
                </a:solidFill>
                <a:latin typeface="Syne" pitchFamily="34" charset="0"/>
                <a:ea typeface="Syne" pitchFamily="34" charset="-122"/>
                <a:cs typeface="Syne" pitchFamily="34" charset="-120"/>
              </a:rPr>
              <a:t> R$ 300 a R$ 1.500, dependendo do tamanho e complexidade</a:t>
            </a:r>
            <a:endParaRPr lang="en-US" sz="1400" dirty="0"/>
          </a:p>
        </p:txBody>
      </p:sp>
      <p:sp>
        <p:nvSpPr>
          <p:cNvPr id="46" name="Shape 43"/>
          <p:cNvSpPr/>
          <p:nvPr/>
        </p:nvSpPr>
        <p:spPr>
          <a:xfrm>
            <a:off x="637103" y="18476968"/>
            <a:ext cx="13356074" cy="1363505"/>
          </a:xfrm>
          <a:prstGeom prst="roundRect">
            <a:avLst>
              <a:gd name="adj" fmla="val 5608"/>
            </a:avLst>
          </a:prstGeom>
          <a:solidFill>
            <a:srgbClr val="334805"/>
          </a:solidFill>
          <a:ln/>
        </p:spPr>
      </p:sp>
      <p:pic>
        <p:nvPicPr>
          <p:cNvPr id="47" name="Image 1" descr="preencoded.png">    </p:cNvPr>
          <p:cNvPicPr>
            <a:picLocks noChangeAspect="1"/>
          </p:cNvPicPr>
          <p:nvPr/>
        </p:nvPicPr>
        <p:blipFill>
          <a:blip r:embed="rId2"/>
          <a:stretch>
            <a:fillRect/>
          </a:stretch>
        </p:blipFill>
        <p:spPr>
          <a:xfrm>
            <a:off x="819031" y="18743311"/>
            <a:ext cx="227528" cy="181928"/>
          </a:xfrm>
          <a:prstGeom prst="rect">
            <a:avLst/>
          </a:prstGeom>
        </p:spPr>
      </p:pic>
      <p:sp>
        <p:nvSpPr>
          <p:cNvPr id="48" name="Text 44"/>
          <p:cNvSpPr/>
          <p:nvPr/>
        </p:nvSpPr>
        <p:spPr>
          <a:xfrm>
            <a:off x="1228487" y="18704378"/>
            <a:ext cx="12582763" cy="881301"/>
          </a:xfrm>
          <a:prstGeom prst="rect">
            <a:avLst/>
          </a:prstGeom>
          <a:noFill/>
          <a:ln/>
        </p:spPr>
        <p:txBody>
          <a:bodyPr wrap="square" lIns="0" tIns="0" rIns="0" bIns="0" rtlCol="0" anchor="t"/>
          <a:lstStyle/>
          <a:p>
            <a:pPr algn="l" indent="0" marL="0">
              <a:lnSpc>
                <a:spcPts val="2250"/>
              </a:lnSpc>
              <a:buNone/>
            </a:pPr>
            <a:r>
              <a:rPr lang="en-US" sz="1400" b="1" dirty="0">
                <a:solidFill>
                  <a:srgbClr val="000000"/>
                </a:solidFill>
                <a:latin typeface="Syne" pitchFamily="34" charset="0"/>
                <a:ea typeface="Syne" pitchFamily="34" charset="-122"/>
                <a:cs typeface="Syne" pitchFamily="34" charset="-120"/>
              </a:rPr>
              <a:t>🛠️</a:t>
            </a:r>
            <a:pPr algn="l" indent="0" marL="0">
              <a:lnSpc>
                <a:spcPts val="2250"/>
              </a:lnSpc>
              <a:buNone/>
            </a:pPr>
            <a:r>
              <a:rPr lang="en-US" sz="1400" dirty="0">
                <a:solidFill>
                  <a:srgbClr val="FFFFFF"/>
                </a:solidFill>
                <a:latin typeface="Syne" pitchFamily="34" charset="0"/>
                <a:ea typeface="Syne" pitchFamily="34" charset="-122"/>
                <a:cs typeface="Syne" pitchFamily="34" charset="-120"/>
              </a:rPr>
              <a:t> Dica de Instalação:</a:t>
            </a:r>
            <a:pPr algn="l" indent="0" marL="0">
              <a:lnSpc>
                <a:spcPts val="2250"/>
              </a:lnSpc>
              <a:buNone/>
            </a:pPr>
            <a:r>
              <a:rPr lang="en-US" sz="1400" dirty="0">
                <a:solidFill>
                  <a:srgbClr val="FFFFFF"/>
                </a:solidFill>
                <a:latin typeface="Syne" pitchFamily="34" charset="0"/>
                <a:ea typeface="Syne" pitchFamily="34" charset="-122"/>
                <a:cs typeface="Syne" pitchFamily="34" charset="-120"/>
              </a:rPr>
              <a:t> Independentemente do sistema escolhido, certifique-se de que a parede suporta o peso total do jardim (estrutura + plantas + substrato + água). Para paredes de alvenaria, use buchas e parafusos adequados. Em paredes de drywall, localize os montantes para fixação ou use buchas específicas para este material.</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54593" y="435769"/>
            <a:ext cx="13521095" cy="990125"/>
          </a:xfrm>
          <a:prstGeom prst="rect">
            <a:avLst/>
          </a:prstGeom>
          <a:noFill/>
          <a:ln/>
        </p:spPr>
        <p:txBody>
          <a:bodyPr wrap="square" lIns="0" tIns="0" rIns="0" bIns="0" rtlCol="0" anchor="t"/>
          <a:lstStyle/>
          <a:p>
            <a:pPr algn="l" indent="0" marL="0">
              <a:lnSpc>
                <a:spcPts val="3850"/>
              </a:lnSpc>
              <a:buNone/>
            </a:pPr>
            <a:r>
              <a:rPr lang="en-US" sz="3100" b="1" dirty="0">
                <a:solidFill>
                  <a:srgbClr val="F0F4F1"/>
                </a:solidFill>
                <a:latin typeface="Syne Extra Bold" pitchFamily="34" charset="0"/>
                <a:ea typeface="Syne Extra Bold" pitchFamily="34" charset="-122"/>
                <a:cs typeface="Syne Extra Bold" pitchFamily="34" charset="-120"/>
              </a:rPr>
              <a:t>Melhores Plantas para Jardins Verticais em Apartamentos</a:t>
            </a:r>
            <a:endParaRPr lang="en-US" sz="3100" dirty="0"/>
          </a:p>
        </p:txBody>
      </p:sp>
      <p:sp>
        <p:nvSpPr>
          <p:cNvPr id="3" name="Text 1"/>
          <p:cNvSpPr/>
          <p:nvPr/>
        </p:nvSpPr>
        <p:spPr>
          <a:xfrm>
            <a:off x="554593" y="1742719"/>
            <a:ext cx="13521095" cy="506969"/>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 escolha das plantas certas é fundamental para o sucesso do seu jardim vertical. Em apartamentos, é importante selecionar espécies que se adaptem bem às condições de luminosidade, temperatura e umidade disponíveis, além de considerar a facilidade de manutenção e o efeito estético desejado.</a:t>
            </a:r>
            <a:endParaRPr lang="en-US" sz="1200" dirty="0"/>
          </a:p>
        </p:txBody>
      </p:sp>
      <p:pic>
        <p:nvPicPr>
          <p:cNvPr id="4" name="Image 0" descr="preencoded.png">    </p:cNvPr>
          <p:cNvPicPr>
            <a:picLocks noChangeAspect="1"/>
          </p:cNvPicPr>
          <p:nvPr/>
        </p:nvPicPr>
        <p:blipFill>
          <a:blip r:embed="rId1"/>
          <a:stretch>
            <a:fillRect/>
          </a:stretch>
        </p:blipFill>
        <p:spPr>
          <a:xfrm>
            <a:off x="554593" y="2606161"/>
            <a:ext cx="6567249" cy="4378170"/>
          </a:xfrm>
          <a:prstGeom prst="rect">
            <a:avLst/>
          </a:prstGeom>
        </p:spPr>
      </p:pic>
      <p:sp>
        <p:nvSpPr>
          <p:cNvPr id="5" name="Text 2"/>
          <p:cNvSpPr/>
          <p:nvPr/>
        </p:nvSpPr>
        <p:spPr>
          <a:xfrm>
            <a:off x="554593" y="7162568"/>
            <a:ext cx="6567249" cy="1013937"/>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Um jardim vertical bem-sucedido geralmente combina diferentes tipos de plantas para criar contraste visual e textural. Considere variar entre folhagens de diferentes tamanhos, texturas e tonalidades de verde, adicionando algumas plantas floríferas para pontos de cor quando apropriado.</a:t>
            </a:r>
            <a:endParaRPr lang="en-US" sz="1200" dirty="0"/>
          </a:p>
        </p:txBody>
      </p:sp>
      <p:sp>
        <p:nvSpPr>
          <p:cNvPr id="6" name="Text 3"/>
          <p:cNvSpPr/>
          <p:nvPr/>
        </p:nvSpPr>
        <p:spPr>
          <a:xfrm>
            <a:off x="7515939" y="2570443"/>
            <a:ext cx="6567249" cy="506969"/>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Abaixo, apresentamos algumas das espécies mais indicadas para jardins verticais em apartamentos, organizadas por características de adaptação e necessidades de cuidado:</a:t>
            </a:r>
            <a:endParaRPr lang="en-US" sz="1200" dirty="0"/>
          </a:p>
        </p:txBody>
      </p:sp>
      <p:sp>
        <p:nvSpPr>
          <p:cNvPr id="7" name="Text 4"/>
          <p:cNvSpPr/>
          <p:nvPr/>
        </p:nvSpPr>
        <p:spPr>
          <a:xfrm>
            <a:off x="7515939" y="3235764"/>
            <a:ext cx="6567249" cy="495300"/>
          </a:xfrm>
          <a:prstGeom prst="rect">
            <a:avLst/>
          </a:prstGeom>
          <a:noFill/>
          <a:ln/>
        </p:spPr>
        <p:txBody>
          <a:bodyPr wrap="square" lIns="0" tIns="0" rIns="0" bIns="0" rtlCol="0" anchor="t"/>
          <a:lstStyle/>
          <a:p>
            <a:pPr algn="l" indent="0" marL="0">
              <a:lnSpc>
                <a:spcPts val="1900"/>
              </a:lnSpc>
              <a:buNone/>
            </a:pPr>
            <a:r>
              <a:rPr lang="en-US" sz="1550" b="1" dirty="0">
                <a:solidFill>
                  <a:srgbClr val="F0F4F1"/>
                </a:solidFill>
                <a:latin typeface="Syne Extra Bold" pitchFamily="34" charset="0"/>
                <a:ea typeface="Syne Extra Bold" pitchFamily="34" charset="-122"/>
                <a:cs typeface="Syne Extra Bold" pitchFamily="34" charset="-120"/>
              </a:rPr>
              <a:t>Para Ambientes com Boa Iluminação Natural</a:t>
            </a:r>
            <a:endParaRPr lang="en-US" sz="1550" dirty="0"/>
          </a:p>
        </p:txBody>
      </p:sp>
      <p:sp>
        <p:nvSpPr>
          <p:cNvPr id="8" name="Text 5"/>
          <p:cNvSpPr/>
          <p:nvPr/>
        </p:nvSpPr>
        <p:spPr>
          <a:xfrm>
            <a:off x="7515939" y="3889418"/>
            <a:ext cx="6567249" cy="50696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Suculentas diversas:</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Echeveria, Sedum, Crassula - exigem pouca água e trazem texturas interessantes</a:t>
            </a:r>
            <a:endParaRPr lang="en-US" sz="1200" dirty="0"/>
          </a:p>
        </p:txBody>
      </p:sp>
      <p:sp>
        <p:nvSpPr>
          <p:cNvPr id="9" name="Text 6"/>
          <p:cNvSpPr/>
          <p:nvPr/>
        </p:nvSpPr>
        <p:spPr>
          <a:xfrm>
            <a:off x="7515939" y="4451751"/>
            <a:ext cx="6567249" cy="253484"/>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Temperos e ervas:</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Manjericão, hortelã, alecrim, tomilho - ideais para hortas verticais</a:t>
            </a:r>
            <a:endParaRPr lang="en-US" sz="1200" dirty="0"/>
          </a:p>
        </p:txBody>
      </p:sp>
      <p:sp>
        <p:nvSpPr>
          <p:cNvPr id="10" name="Text 7"/>
          <p:cNvSpPr/>
          <p:nvPr/>
        </p:nvSpPr>
        <p:spPr>
          <a:xfrm>
            <a:off x="7515939" y="4760599"/>
            <a:ext cx="6567249" cy="253484"/>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Flores ornamentais:</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Petúnias, begônias, violetas - trazem cor e alegria</a:t>
            </a:r>
            <a:endParaRPr lang="en-US" sz="1200" dirty="0"/>
          </a:p>
        </p:txBody>
      </p:sp>
      <p:sp>
        <p:nvSpPr>
          <p:cNvPr id="11" name="Text 8"/>
          <p:cNvSpPr/>
          <p:nvPr/>
        </p:nvSpPr>
        <p:spPr>
          <a:xfrm>
            <a:off x="7515939" y="5172437"/>
            <a:ext cx="6567249" cy="495300"/>
          </a:xfrm>
          <a:prstGeom prst="rect">
            <a:avLst/>
          </a:prstGeom>
          <a:noFill/>
          <a:ln/>
        </p:spPr>
        <p:txBody>
          <a:bodyPr wrap="square" lIns="0" tIns="0" rIns="0" bIns="0" rtlCol="0" anchor="t"/>
          <a:lstStyle/>
          <a:p>
            <a:pPr algn="l" indent="0" marL="0">
              <a:lnSpc>
                <a:spcPts val="1900"/>
              </a:lnSpc>
              <a:buNone/>
            </a:pPr>
            <a:r>
              <a:rPr lang="en-US" sz="1550" b="1" dirty="0">
                <a:solidFill>
                  <a:srgbClr val="F0F4F1"/>
                </a:solidFill>
                <a:latin typeface="Syne Extra Bold" pitchFamily="34" charset="0"/>
                <a:ea typeface="Syne Extra Bold" pitchFamily="34" charset="-122"/>
                <a:cs typeface="Syne Extra Bold" pitchFamily="34" charset="-120"/>
              </a:rPr>
              <a:t>Para Ambientes com Luz Indireta ou Filtrada</a:t>
            </a:r>
            <a:endParaRPr lang="en-US" sz="1550" dirty="0"/>
          </a:p>
        </p:txBody>
      </p:sp>
      <p:sp>
        <p:nvSpPr>
          <p:cNvPr id="12" name="Text 9"/>
          <p:cNvSpPr/>
          <p:nvPr/>
        </p:nvSpPr>
        <p:spPr>
          <a:xfrm>
            <a:off x="7515939" y="5826090"/>
            <a:ext cx="6567249" cy="50696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Samambaias:</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Nephrolepis exaltata (samambaia-americana), Adiantum (avenca) - trazem textura e movimento</a:t>
            </a:r>
            <a:endParaRPr lang="en-US" sz="1200" dirty="0"/>
          </a:p>
        </p:txBody>
      </p:sp>
      <p:sp>
        <p:nvSpPr>
          <p:cNvPr id="13" name="Text 10"/>
          <p:cNvSpPr/>
          <p:nvPr/>
        </p:nvSpPr>
        <p:spPr>
          <a:xfrm>
            <a:off x="7515939" y="6388423"/>
            <a:ext cx="6567249" cy="253484"/>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Peperômias:</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Compactas e com folhagens variadas</a:t>
            </a:r>
            <a:endParaRPr lang="en-US" sz="1200" dirty="0"/>
          </a:p>
        </p:txBody>
      </p:sp>
      <p:sp>
        <p:nvSpPr>
          <p:cNvPr id="14" name="Text 11"/>
          <p:cNvSpPr/>
          <p:nvPr/>
        </p:nvSpPr>
        <p:spPr>
          <a:xfrm>
            <a:off x="7515939" y="6697271"/>
            <a:ext cx="6567249" cy="253484"/>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Columeia:</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Delicada e com florações pendentes</a:t>
            </a:r>
            <a:endParaRPr lang="en-US" sz="1200" dirty="0"/>
          </a:p>
        </p:txBody>
      </p:sp>
      <p:pic>
        <p:nvPicPr>
          <p:cNvPr id="15" name="Image 1" descr="preencoded.png">    </p:cNvPr>
          <p:cNvPicPr>
            <a:picLocks noChangeAspect="1"/>
          </p:cNvPicPr>
          <p:nvPr/>
        </p:nvPicPr>
        <p:blipFill>
          <a:blip r:embed="rId2"/>
          <a:stretch>
            <a:fillRect/>
          </a:stretch>
        </p:blipFill>
        <p:spPr>
          <a:xfrm>
            <a:off x="554593" y="8497260"/>
            <a:ext cx="2376964" cy="2376966"/>
          </a:xfrm>
          <a:prstGeom prst="rect">
            <a:avLst/>
          </a:prstGeom>
        </p:spPr>
      </p:pic>
      <p:sp>
        <p:nvSpPr>
          <p:cNvPr id="16" name="Text 12"/>
          <p:cNvSpPr/>
          <p:nvPr/>
        </p:nvSpPr>
        <p:spPr>
          <a:xfrm>
            <a:off x="554593" y="11032579"/>
            <a:ext cx="3231713" cy="495300"/>
          </a:xfrm>
          <a:prstGeom prst="rect">
            <a:avLst/>
          </a:prstGeom>
          <a:noFill/>
          <a:ln/>
        </p:spPr>
        <p:txBody>
          <a:bodyPr wrap="square" lIns="0" tIns="0" rIns="0" bIns="0" rtlCol="0" anchor="t"/>
          <a:lstStyle/>
          <a:p>
            <a:pPr algn="l" indent="0" marL="0">
              <a:lnSpc>
                <a:spcPts val="1900"/>
              </a:lnSpc>
              <a:buNone/>
            </a:pPr>
            <a:r>
              <a:rPr lang="en-US" sz="1550" b="1" dirty="0">
                <a:solidFill>
                  <a:srgbClr val="D7E5D8"/>
                </a:solidFill>
                <a:latin typeface="Syne Extra Bold" pitchFamily="34" charset="0"/>
                <a:ea typeface="Syne Extra Bold" pitchFamily="34" charset="-122"/>
                <a:cs typeface="Syne Extra Bold" pitchFamily="34" charset="-120"/>
              </a:rPr>
              <a:t>Jiboia (Epipremnum aureum)</a:t>
            </a:r>
            <a:endParaRPr lang="en-US" sz="1550" dirty="0"/>
          </a:p>
        </p:txBody>
      </p:sp>
      <p:sp>
        <p:nvSpPr>
          <p:cNvPr id="17" name="Text 13"/>
          <p:cNvSpPr/>
          <p:nvPr/>
        </p:nvSpPr>
        <p:spPr>
          <a:xfrm>
            <a:off x="554593" y="11622891"/>
            <a:ext cx="3231713" cy="1774390"/>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Extremamente resistente e versátil, adapta-se a diferentes níveis de luz. Suas folhas em formato de coração podem ser verdes ou variegadas (com manchas amarelas ou brancas). Cresce rapidamente e pode pender elegantemente, criando cascatas verdes em seu jardim vertical.</a:t>
            </a:r>
            <a:endParaRPr lang="en-US" sz="1200" dirty="0"/>
          </a:p>
        </p:txBody>
      </p:sp>
      <p:pic>
        <p:nvPicPr>
          <p:cNvPr id="18" name="Image 2" descr="preencoded.png">    </p:cNvPr>
          <p:cNvPicPr>
            <a:picLocks noChangeAspect="1"/>
          </p:cNvPicPr>
          <p:nvPr/>
        </p:nvPicPr>
        <p:blipFill>
          <a:blip r:embed="rId3"/>
          <a:stretch>
            <a:fillRect/>
          </a:stretch>
        </p:blipFill>
        <p:spPr>
          <a:xfrm>
            <a:off x="3984308" y="8497260"/>
            <a:ext cx="2376964" cy="2376966"/>
          </a:xfrm>
          <a:prstGeom prst="rect">
            <a:avLst/>
          </a:prstGeom>
        </p:spPr>
      </p:pic>
      <p:sp>
        <p:nvSpPr>
          <p:cNvPr id="19" name="Text 14"/>
          <p:cNvSpPr/>
          <p:nvPr/>
        </p:nvSpPr>
        <p:spPr>
          <a:xfrm>
            <a:off x="3984308" y="11032579"/>
            <a:ext cx="3231833" cy="742951"/>
          </a:xfrm>
          <a:prstGeom prst="rect">
            <a:avLst/>
          </a:prstGeom>
          <a:noFill/>
          <a:ln/>
        </p:spPr>
        <p:txBody>
          <a:bodyPr wrap="square" lIns="0" tIns="0" rIns="0" bIns="0" rtlCol="0" anchor="t"/>
          <a:lstStyle/>
          <a:p>
            <a:pPr algn="l" indent="0" marL="0">
              <a:lnSpc>
                <a:spcPts val="1900"/>
              </a:lnSpc>
              <a:buNone/>
            </a:pPr>
            <a:r>
              <a:rPr lang="en-US" sz="1550" b="1" dirty="0">
                <a:solidFill>
                  <a:srgbClr val="D7E5D8"/>
                </a:solidFill>
                <a:latin typeface="Syne Extra Bold" pitchFamily="34" charset="0"/>
                <a:ea typeface="Syne Extra Bold" pitchFamily="34" charset="-122"/>
                <a:cs typeface="Syne Extra Bold" pitchFamily="34" charset="-120"/>
              </a:rPr>
              <a:t>Lambari-roxo (Tradescantia zebrina)</a:t>
            </a:r>
            <a:endParaRPr lang="en-US" sz="1550" dirty="0"/>
          </a:p>
        </p:txBody>
      </p:sp>
      <p:sp>
        <p:nvSpPr>
          <p:cNvPr id="20" name="Text 15"/>
          <p:cNvSpPr/>
          <p:nvPr/>
        </p:nvSpPr>
        <p:spPr>
          <a:xfrm>
            <a:off x="3984308" y="11870542"/>
            <a:ext cx="3231833" cy="1774390"/>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Com folhas listradas em roxo, verde e prata, esta planta pendente adiciona cor e movimento ao jardim. Muito resistente e de crescimento rápido, adapta-se bem a ambientes internos com luz indireta. Sua manutenção é simples e seu visual é impactante.</a:t>
            </a:r>
            <a:endParaRPr lang="en-US" sz="1200" dirty="0"/>
          </a:p>
        </p:txBody>
      </p:sp>
      <p:pic>
        <p:nvPicPr>
          <p:cNvPr id="21" name="Image 3" descr="preencoded.png">    </p:cNvPr>
          <p:cNvPicPr>
            <a:picLocks noChangeAspect="1"/>
          </p:cNvPicPr>
          <p:nvPr/>
        </p:nvPicPr>
        <p:blipFill>
          <a:blip r:embed="rId4"/>
          <a:stretch>
            <a:fillRect/>
          </a:stretch>
        </p:blipFill>
        <p:spPr>
          <a:xfrm>
            <a:off x="7414141" y="8497260"/>
            <a:ext cx="2376964" cy="2376966"/>
          </a:xfrm>
          <a:prstGeom prst="rect">
            <a:avLst/>
          </a:prstGeom>
        </p:spPr>
      </p:pic>
      <p:sp>
        <p:nvSpPr>
          <p:cNvPr id="22" name="Text 16"/>
          <p:cNvSpPr/>
          <p:nvPr/>
        </p:nvSpPr>
        <p:spPr>
          <a:xfrm>
            <a:off x="7414141" y="11032579"/>
            <a:ext cx="3231713" cy="495300"/>
          </a:xfrm>
          <a:prstGeom prst="rect">
            <a:avLst/>
          </a:prstGeom>
          <a:noFill/>
          <a:ln/>
        </p:spPr>
        <p:txBody>
          <a:bodyPr wrap="square" lIns="0" tIns="0" rIns="0" bIns="0" rtlCol="0" anchor="t"/>
          <a:lstStyle/>
          <a:p>
            <a:pPr algn="l" indent="0" marL="0">
              <a:lnSpc>
                <a:spcPts val="1900"/>
              </a:lnSpc>
              <a:buNone/>
            </a:pPr>
            <a:r>
              <a:rPr lang="en-US" sz="1550" b="1" dirty="0">
                <a:solidFill>
                  <a:srgbClr val="D7E5D8"/>
                </a:solidFill>
                <a:latin typeface="Syne Extra Bold" pitchFamily="34" charset="0"/>
                <a:ea typeface="Syne Extra Bold" pitchFamily="34" charset="-122"/>
                <a:cs typeface="Syne Extra Bold" pitchFamily="34" charset="-120"/>
              </a:rPr>
              <a:t>Asplênio (Asplenium nidus)</a:t>
            </a:r>
            <a:endParaRPr lang="en-US" sz="1550" dirty="0"/>
          </a:p>
        </p:txBody>
      </p:sp>
      <p:sp>
        <p:nvSpPr>
          <p:cNvPr id="23" name="Text 17"/>
          <p:cNvSpPr/>
          <p:nvPr/>
        </p:nvSpPr>
        <p:spPr>
          <a:xfrm>
            <a:off x="7414141" y="11622891"/>
            <a:ext cx="3231713" cy="1774390"/>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Também conhecida como samambaia-ninho-de-pássaro, possui folhas largas e brilhantes que crescem em formato de roseta. Ideal para ambientes internos com luz filtrada, traz um toque tropical e sofisticado ao jardim vertical. Prefere ambientes úmidos e protegidos de correntes de ar.</a:t>
            </a:r>
            <a:endParaRPr lang="en-US" sz="1200" dirty="0"/>
          </a:p>
        </p:txBody>
      </p:sp>
      <p:pic>
        <p:nvPicPr>
          <p:cNvPr id="24" name="Image 4" descr="preencoded.png">    </p:cNvPr>
          <p:cNvPicPr>
            <a:picLocks noChangeAspect="1"/>
          </p:cNvPicPr>
          <p:nvPr/>
        </p:nvPicPr>
        <p:blipFill>
          <a:blip r:embed="rId5"/>
          <a:stretch>
            <a:fillRect/>
          </a:stretch>
        </p:blipFill>
        <p:spPr>
          <a:xfrm>
            <a:off x="10843855" y="8497260"/>
            <a:ext cx="2376964" cy="2376966"/>
          </a:xfrm>
          <a:prstGeom prst="rect">
            <a:avLst/>
          </a:prstGeom>
        </p:spPr>
      </p:pic>
      <p:sp>
        <p:nvSpPr>
          <p:cNvPr id="25" name="Text 18"/>
          <p:cNvSpPr/>
          <p:nvPr/>
        </p:nvSpPr>
        <p:spPr>
          <a:xfrm>
            <a:off x="10843855" y="11032579"/>
            <a:ext cx="3231833" cy="495300"/>
          </a:xfrm>
          <a:prstGeom prst="rect">
            <a:avLst/>
          </a:prstGeom>
          <a:noFill/>
          <a:ln/>
        </p:spPr>
        <p:txBody>
          <a:bodyPr wrap="square" lIns="0" tIns="0" rIns="0" bIns="0" rtlCol="0" anchor="t"/>
          <a:lstStyle/>
          <a:p>
            <a:pPr algn="l" indent="0" marL="0">
              <a:lnSpc>
                <a:spcPts val="1900"/>
              </a:lnSpc>
              <a:buNone/>
            </a:pPr>
            <a:r>
              <a:rPr lang="en-US" sz="1550" b="1" dirty="0">
                <a:solidFill>
                  <a:srgbClr val="D7E5D8"/>
                </a:solidFill>
                <a:latin typeface="Syne Extra Bold" pitchFamily="34" charset="0"/>
                <a:ea typeface="Syne Extra Bold" pitchFamily="34" charset="-122"/>
                <a:cs typeface="Syne Extra Bold" pitchFamily="34" charset="-120"/>
              </a:rPr>
              <a:t>Ripsális (Rhipsalis species)</a:t>
            </a:r>
            <a:endParaRPr lang="en-US" sz="1550" dirty="0"/>
          </a:p>
        </p:txBody>
      </p:sp>
      <p:sp>
        <p:nvSpPr>
          <p:cNvPr id="26" name="Text 19"/>
          <p:cNvSpPr/>
          <p:nvPr/>
        </p:nvSpPr>
        <p:spPr>
          <a:xfrm>
            <a:off x="10843855" y="11622891"/>
            <a:ext cx="3231833" cy="1520906"/>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Esta planta suculenta pendente, da família dos cactos, forma longas "cordas" verdes que caem elegantemente. É extremamente adaptável, suportando desde meia-sombra até luz direta, e requer pouca água. Ideal para criar volume e movimento em jardins verticais.</a:t>
            </a:r>
            <a:endParaRPr lang="en-US" sz="1200" dirty="0"/>
          </a:p>
        </p:txBody>
      </p:sp>
      <p:pic>
        <p:nvPicPr>
          <p:cNvPr id="27" name="Image 5" descr="preencoded.png">    </p:cNvPr>
          <p:cNvPicPr>
            <a:picLocks noChangeAspect="1"/>
          </p:cNvPicPr>
          <p:nvPr/>
        </p:nvPicPr>
        <p:blipFill>
          <a:blip r:embed="rId6"/>
          <a:stretch>
            <a:fillRect/>
          </a:stretch>
        </p:blipFill>
        <p:spPr>
          <a:xfrm>
            <a:off x="554593" y="14041053"/>
            <a:ext cx="2376964" cy="2376966"/>
          </a:xfrm>
          <a:prstGeom prst="rect">
            <a:avLst/>
          </a:prstGeom>
        </p:spPr>
      </p:pic>
      <p:sp>
        <p:nvSpPr>
          <p:cNvPr id="28" name="Text 20"/>
          <p:cNvSpPr/>
          <p:nvPr/>
        </p:nvSpPr>
        <p:spPr>
          <a:xfrm>
            <a:off x="554593" y="16576372"/>
            <a:ext cx="3231713" cy="495300"/>
          </a:xfrm>
          <a:prstGeom prst="rect">
            <a:avLst/>
          </a:prstGeom>
          <a:noFill/>
          <a:ln/>
        </p:spPr>
        <p:txBody>
          <a:bodyPr wrap="square" lIns="0" tIns="0" rIns="0" bIns="0" rtlCol="0" anchor="t"/>
          <a:lstStyle/>
          <a:p>
            <a:pPr algn="l" indent="0" marL="0">
              <a:lnSpc>
                <a:spcPts val="1900"/>
              </a:lnSpc>
              <a:buNone/>
            </a:pPr>
            <a:r>
              <a:rPr lang="en-US" sz="1550" b="1" dirty="0">
                <a:solidFill>
                  <a:srgbClr val="D7E5D8"/>
                </a:solidFill>
                <a:latin typeface="Syne Extra Bold" pitchFamily="34" charset="0"/>
                <a:ea typeface="Syne Extra Bold" pitchFamily="34" charset="-122"/>
                <a:cs typeface="Syne Extra Bold" pitchFamily="34" charset="-120"/>
              </a:rPr>
              <a:t>Peperômia (Peperomia spp.)</a:t>
            </a:r>
            <a:endParaRPr lang="en-US" sz="1550" dirty="0"/>
          </a:p>
        </p:txBody>
      </p:sp>
      <p:sp>
        <p:nvSpPr>
          <p:cNvPr id="29" name="Text 21"/>
          <p:cNvSpPr/>
          <p:nvPr/>
        </p:nvSpPr>
        <p:spPr>
          <a:xfrm>
            <a:off x="554593" y="17166684"/>
            <a:ext cx="3231713" cy="1774390"/>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Com mais de 1000 espécies, as peperômias oferecem uma incrível variedade de formatos, texturas e cores de folhagem. São compactas, adaptam-se bem a espaços pequenos e precisam de pouca água. Ideais para trazer diversidade visual ao jardim vertical sem exigir muito espaço ou manutenção.</a:t>
            </a:r>
            <a:endParaRPr lang="en-US" sz="1200" dirty="0"/>
          </a:p>
        </p:txBody>
      </p:sp>
      <p:pic>
        <p:nvPicPr>
          <p:cNvPr id="30" name="Image 6" descr="preencoded.png">    </p:cNvPr>
          <p:cNvPicPr>
            <a:picLocks noChangeAspect="1"/>
          </p:cNvPicPr>
          <p:nvPr/>
        </p:nvPicPr>
        <p:blipFill>
          <a:blip r:embed="rId7"/>
          <a:stretch>
            <a:fillRect/>
          </a:stretch>
        </p:blipFill>
        <p:spPr>
          <a:xfrm>
            <a:off x="3984308" y="14041053"/>
            <a:ext cx="2376964" cy="2376966"/>
          </a:xfrm>
          <a:prstGeom prst="rect">
            <a:avLst/>
          </a:prstGeom>
        </p:spPr>
      </p:pic>
      <p:sp>
        <p:nvSpPr>
          <p:cNvPr id="31" name="Text 22"/>
          <p:cNvSpPr/>
          <p:nvPr/>
        </p:nvSpPr>
        <p:spPr>
          <a:xfrm>
            <a:off x="3984308" y="16576372"/>
            <a:ext cx="3231833" cy="495300"/>
          </a:xfrm>
          <a:prstGeom prst="rect">
            <a:avLst/>
          </a:prstGeom>
          <a:noFill/>
          <a:ln/>
        </p:spPr>
        <p:txBody>
          <a:bodyPr wrap="square" lIns="0" tIns="0" rIns="0" bIns="0" rtlCol="0" anchor="t"/>
          <a:lstStyle/>
          <a:p>
            <a:pPr algn="l" indent="0" marL="0">
              <a:lnSpc>
                <a:spcPts val="1900"/>
              </a:lnSpc>
              <a:buNone/>
            </a:pPr>
            <a:r>
              <a:rPr lang="en-US" sz="1550" b="1" dirty="0">
                <a:solidFill>
                  <a:srgbClr val="D7E5D8"/>
                </a:solidFill>
                <a:latin typeface="Syne Extra Bold" pitchFamily="34" charset="0"/>
                <a:ea typeface="Syne Extra Bold" pitchFamily="34" charset="-122"/>
                <a:cs typeface="Syne Extra Bold" pitchFamily="34" charset="-120"/>
              </a:rPr>
              <a:t>Flor-de-maio (Schlumbergera)</a:t>
            </a:r>
            <a:endParaRPr lang="en-US" sz="1550" dirty="0"/>
          </a:p>
        </p:txBody>
      </p:sp>
      <p:sp>
        <p:nvSpPr>
          <p:cNvPr id="32" name="Text 23"/>
          <p:cNvSpPr/>
          <p:nvPr/>
        </p:nvSpPr>
        <p:spPr>
          <a:xfrm>
            <a:off x="3984308" y="17166684"/>
            <a:ext cx="3231833" cy="1520906"/>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Conhecida também como cacto-de-natal, esta planta pendente produz flores espetaculares em cores vibrantes durante a floração. É fácil de cuidar, prefere luz indireta e adiciona um elemento surpresa ao jardim vertical quando entra em floração.</a:t>
            </a:r>
            <a:endParaRPr lang="en-US" sz="1200" dirty="0"/>
          </a:p>
        </p:txBody>
      </p:sp>
      <p:sp>
        <p:nvSpPr>
          <p:cNvPr id="33" name="Shape 24"/>
          <p:cNvSpPr/>
          <p:nvPr/>
        </p:nvSpPr>
        <p:spPr>
          <a:xfrm>
            <a:off x="554593" y="19119311"/>
            <a:ext cx="13521095" cy="926545"/>
          </a:xfrm>
          <a:prstGeom prst="roundRect">
            <a:avLst>
              <a:gd name="adj" fmla="val 7183"/>
            </a:avLst>
          </a:prstGeom>
          <a:solidFill>
            <a:srgbClr val="183A13"/>
          </a:solidFill>
          <a:ln/>
        </p:spPr>
      </p:sp>
      <p:pic>
        <p:nvPicPr>
          <p:cNvPr id="34" name="Image 7" descr="preencoded.png">    </p:cNvPr>
          <p:cNvPicPr>
            <a:picLocks noChangeAspect="1"/>
          </p:cNvPicPr>
          <p:nvPr/>
        </p:nvPicPr>
        <p:blipFill>
          <a:blip r:embed="rId8"/>
          <a:stretch>
            <a:fillRect/>
          </a:stretch>
        </p:blipFill>
        <p:spPr>
          <a:xfrm>
            <a:off x="712946" y="19353864"/>
            <a:ext cx="198001" cy="158353"/>
          </a:xfrm>
          <a:prstGeom prst="rect">
            <a:avLst/>
          </a:prstGeom>
        </p:spPr>
      </p:pic>
      <p:sp>
        <p:nvSpPr>
          <p:cNvPr id="35" name="Text 25"/>
          <p:cNvSpPr/>
          <p:nvPr/>
        </p:nvSpPr>
        <p:spPr>
          <a:xfrm>
            <a:off x="1069300" y="19317193"/>
            <a:ext cx="12848034" cy="506969"/>
          </a:xfrm>
          <a:prstGeom prst="rect">
            <a:avLst/>
          </a:prstGeom>
          <a:noFill/>
          <a:ln/>
        </p:spPr>
        <p:txBody>
          <a:bodyPr wrap="square" lIns="0" tIns="0" rIns="0" bIns="0" rtlCol="0" anchor="t"/>
          <a:lstStyle/>
          <a:p>
            <a:pPr algn="l" indent="0" marL="0">
              <a:lnSpc>
                <a:spcPts val="1950"/>
              </a:lnSpc>
              <a:buNone/>
            </a:pPr>
            <a:r>
              <a:rPr lang="en-US" sz="1200" b="1" dirty="0">
                <a:solidFill>
                  <a:srgbClr val="000000"/>
                </a:solidFill>
                <a:latin typeface="Syne" pitchFamily="34" charset="0"/>
                <a:ea typeface="Syne" pitchFamily="34" charset="-122"/>
                <a:cs typeface="Syne" pitchFamily="34" charset="-120"/>
              </a:rPr>
              <a:t>🎨</a:t>
            </a:r>
            <a:pPr algn="l" indent="0" marL="0">
              <a:lnSpc>
                <a:spcPts val="1950"/>
              </a:lnSpc>
              <a:buNone/>
            </a:pPr>
            <a:r>
              <a:rPr lang="en-US" sz="1200" dirty="0">
                <a:solidFill>
                  <a:srgbClr val="FFFFFF"/>
                </a:solidFill>
                <a:latin typeface="Syne" pitchFamily="34" charset="0"/>
                <a:ea typeface="Syne" pitchFamily="34" charset="-122"/>
                <a:cs typeface="Syne" pitchFamily="34" charset="-120"/>
              </a:rPr>
              <a:t> Dica de Design:</a:t>
            </a:r>
            <a:pPr algn="l" indent="0" marL="0">
              <a:lnSpc>
                <a:spcPts val="1950"/>
              </a:lnSpc>
              <a:buNone/>
            </a:pPr>
            <a:r>
              <a:rPr lang="en-US" sz="1200" dirty="0">
                <a:solidFill>
                  <a:srgbClr val="FFFFFF"/>
                </a:solidFill>
                <a:latin typeface="Syne" pitchFamily="34" charset="0"/>
                <a:ea typeface="Syne" pitchFamily="34" charset="-122"/>
                <a:cs typeface="Syne" pitchFamily="34" charset="-120"/>
              </a:rPr>
              <a:t> Combine plantas com diferentes ritmos de crescimento, texturas e tons de verde para criar um jardim vertical visualmente mais interessante. Misture algumas plantas de folhagem densa com outras pendentes ou de crescimento vertical para criar movimento e profundidade.</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03540" y="552808"/>
            <a:ext cx="13223200" cy="1256349"/>
          </a:xfrm>
          <a:prstGeom prst="rect">
            <a:avLst/>
          </a:prstGeom>
          <a:noFill/>
          <a:ln/>
        </p:spPr>
        <p:txBody>
          <a:bodyPr wrap="square" lIns="0" tIns="0" rIns="0" bIns="0" rtlCol="0" anchor="t"/>
          <a:lstStyle/>
          <a:p>
            <a:pPr algn="l" indent="0" marL="0">
              <a:lnSpc>
                <a:spcPts val="4900"/>
              </a:lnSpc>
              <a:buNone/>
            </a:pPr>
            <a:r>
              <a:rPr lang="en-US" sz="3950" b="1" dirty="0">
                <a:solidFill>
                  <a:srgbClr val="F0F4F1"/>
                </a:solidFill>
                <a:latin typeface="Syne Extra Bold" pitchFamily="34" charset="0"/>
                <a:ea typeface="Syne Extra Bold" pitchFamily="34" charset="-122"/>
                <a:cs typeface="Syne Extra Bold" pitchFamily="34" charset="-120"/>
              </a:rPr>
              <a:t>Sistema de Irrigação: Mantendo seu Jardim Vertical Saudável</a:t>
            </a:r>
            <a:endParaRPr lang="en-US" sz="3950" dirty="0"/>
          </a:p>
        </p:txBody>
      </p:sp>
      <p:sp>
        <p:nvSpPr>
          <p:cNvPr id="3" name="Text 1"/>
          <p:cNvSpPr/>
          <p:nvPr/>
        </p:nvSpPr>
        <p:spPr>
          <a:xfrm>
            <a:off x="703540" y="2211231"/>
            <a:ext cx="13223200" cy="965121"/>
          </a:xfrm>
          <a:prstGeom prst="rect">
            <a:avLst/>
          </a:prstGeom>
          <a:noFill/>
          <a:ln/>
        </p:spPr>
        <p:txBody>
          <a:bodyPr wrap="square" lIns="0" tIns="0" rIns="0" bIns="0" rtlCol="0" anchor="t"/>
          <a:lstStyle/>
          <a:p>
            <a:pPr algn="l" indent="0" marL="0">
              <a:lnSpc>
                <a:spcPts val="2500"/>
              </a:lnSpc>
              <a:buNone/>
            </a:pPr>
            <a:r>
              <a:rPr lang="en-US" sz="1550" dirty="0">
                <a:solidFill>
                  <a:srgbClr val="D7E5D8"/>
                </a:solidFill>
                <a:latin typeface="Syne" pitchFamily="34" charset="0"/>
                <a:ea typeface="Syne" pitchFamily="34" charset="-122"/>
                <a:cs typeface="Syne" pitchFamily="34" charset="-120"/>
              </a:rPr>
              <a:t>A irrigação é um dos aspectos mais importantes para o sucesso de um jardim vertical em apartamentos. Como as plantas estão dispostas verticalmente, a água tende a escorrer rapidamente, tornando fundamental desenvolver um sistema eficiente que garanta hidratação adequada sem desperdício ou vazamentos que possam danificar paredes e pisos.</a:t>
            </a:r>
            <a:endParaRPr lang="en-US" sz="1550" dirty="0"/>
          </a:p>
        </p:txBody>
      </p:sp>
      <p:sp>
        <p:nvSpPr>
          <p:cNvPr id="4" name="Text 2"/>
          <p:cNvSpPr/>
          <p:nvPr/>
        </p:nvSpPr>
        <p:spPr>
          <a:xfrm>
            <a:off x="703540" y="3477819"/>
            <a:ext cx="10484287" cy="314087"/>
          </a:xfrm>
          <a:prstGeom prst="rect">
            <a:avLst/>
          </a:prstGeom>
          <a:noFill/>
          <a:ln/>
        </p:spPr>
        <p:txBody>
          <a:bodyPr wrap="none" lIns="0" tIns="0" rIns="0" bIns="0" rtlCol="0" anchor="t"/>
          <a:lstStyle/>
          <a:p>
            <a:pPr algn="l" indent="0" marL="0">
              <a:lnSpc>
                <a:spcPts val="2450"/>
              </a:lnSpc>
              <a:buNone/>
            </a:pPr>
            <a:r>
              <a:rPr lang="en-US" sz="1950" b="1" dirty="0">
                <a:solidFill>
                  <a:srgbClr val="F0F4F1"/>
                </a:solidFill>
                <a:latin typeface="Syne Extra Bold" pitchFamily="34" charset="0"/>
                <a:ea typeface="Syne Extra Bold" pitchFamily="34" charset="-122"/>
                <a:cs typeface="Syne Extra Bold" pitchFamily="34" charset="-120"/>
              </a:rPr>
              <a:t>Tipos de Sistemas de Irrigação para Jardins Verticais</a:t>
            </a:r>
            <a:endParaRPr lang="en-US" sz="1950" dirty="0"/>
          </a:p>
        </p:txBody>
      </p:sp>
      <p:pic>
        <p:nvPicPr>
          <p:cNvPr id="5" name="Image 0" descr="preencoded.png">    </p:cNvPr>
          <p:cNvPicPr>
            <a:picLocks noChangeAspect="1"/>
          </p:cNvPicPr>
          <p:nvPr/>
        </p:nvPicPr>
        <p:blipFill>
          <a:blip r:embed="rId1"/>
          <a:stretch>
            <a:fillRect/>
          </a:stretch>
        </p:blipFill>
        <p:spPr>
          <a:xfrm>
            <a:off x="703540" y="4093372"/>
            <a:ext cx="4407694" cy="804149"/>
          </a:xfrm>
          <a:prstGeom prst="rect">
            <a:avLst/>
          </a:prstGeom>
        </p:spPr>
      </p:pic>
      <p:sp>
        <p:nvSpPr>
          <p:cNvPr id="6" name="Text 3"/>
          <p:cNvSpPr/>
          <p:nvPr/>
        </p:nvSpPr>
        <p:spPr>
          <a:xfrm>
            <a:off x="904518" y="5098499"/>
            <a:ext cx="3355658" cy="314087"/>
          </a:xfrm>
          <a:prstGeom prst="rect">
            <a:avLst/>
          </a:prstGeom>
          <a:noFill/>
          <a:ln/>
        </p:spPr>
        <p:txBody>
          <a:bodyPr wrap="none" lIns="0" tIns="0" rIns="0" bIns="0" rtlCol="0" anchor="t"/>
          <a:lstStyle/>
          <a:p>
            <a:pPr algn="l" indent="0" marL="0">
              <a:lnSpc>
                <a:spcPts val="2450"/>
              </a:lnSpc>
              <a:buNone/>
            </a:pPr>
            <a:r>
              <a:rPr lang="en-US" sz="1950" b="1" dirty="0">
                <a:solidFill>
                  <a:srgbClr val="D7E5D8"/>
                </a:solidFill>
                <a:latin typeface="Syne Extra Bold" pitchFamily="34" charset="0"/>
                <a:ea typeface="Syne Extra Bold" pitchFamily="34" charset="-122"/>
                <a:cs typeface="Syne Extra Bold" pitchFamily="34" charset="-120"/>
              </a:rPr>
              <a:t>Irrigação Manual</a:t>
            </a:r>
            <a:endParaRPr lang="en-US" sz="1950" dirty="0"/>
          </a:p>
        </p:txBody>
      </p:sp>
      <p:sp>
        <p:nvSpPr>
          <p:cNvPr id="7" name="Text 4"/>
          <p:cNvSpPr/>
          <p:nvPr/>
        </p:nvSpPr>
        <p:spPr>
          <a:xfrm>
            <a:off x="904518" y="5533196"/>
            <a:ext cx="4005739" cy="965121"/>
          </a:xfrm>
          <a:prstGeom prst="rect">
            <a:avLst/>
          </a:prstGeom>
          <a:noFill/>
          <a:ln/>
        </p:spPr>
        <p:txBody>
          <a:bodyPr wrap="square" lIns="0" tIns="0" rIns="0" bIns="0" rtlCol="0" anchor="t"/>
          <a:lstStyle/>
          <a:p>
            <a:pPr algn="l" indent="0" marL="0">
              <a:lnSpc>
                <a:spcPts val="2500"/>
              </a:lnSpc>
              <a:buNone/>
            </a:pPr>
            <a:r>
              <a:rPr lang="en-US" sz="1550" dirty="0">
                <a:solidFill>
                  <a:srgbClr val="D7E5D8"/>
                </a:solidFill>
                <a:latin typeface="Syne" pitchFamily="34" charset="0"/>
                <a:ea typeface="Syne" pitchFamily="34" charset="-122"/>
                <a:cs typeface="Syne" pitchFamily="34" charset="-120"/>
              </a:rPr>
              <a:t>Mais simples e econômica, consiste em regar as plantas manualmente com regador ou pulverizador.</a:t>
            </a:r>
            <a:endParaRPr lang="en-US" sz="1550" dirty="0"/>
          </a:p>
        </p:txBody>
      </p:sp>
      <p:sp>
        <p:nvSpPr>
          <p:cNvPr id="8" name="Text 5"/>
          <p:cNvSpPr/>
          <p:nvPr/>
        </p:nvSpPr>
        <p:spPr>
          <a:xfrm>
            <a:off x="904518" y="6618928"/>
            <a:ext cx="4005739" cy="643414"/>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Ideal para:</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Jardins pequenos ou com poucas plantas</a:t>
            </a:r>
            <a:endParaRPr lang="en-US" sz="1550" dirty="0"/>
          </a:p>
        </p:txBody>
      </p:sp>
      <p:sp>
        <p:nvSpPr>
          <p:cNvPr id="9" name="Text 6"/>
          <p:cNvSpPr/>
          <p:nvPr/>
        </p:nvSpPr>
        <p:spPr>
          <a:xfrm>
            <a:off x="904518" y="7332590"/>
            <a:ext cx="4005739" cy="643414"/>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Vantagens:</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Baixo custo inicial, controle direto da quantidade de água</a:t>
            </a:r>
            <a:endParaRPr lang="en-US" sz="1550" dirty="0"/>
          </a:p>
        </p:txBody>
      </p:sp>
      <p:sp>
        <p:nvSpPr>
          <p:cNvPr id="10" name="Text 7"/>
          <p:cNvSpPr/>
          <p:nvPr/>
        </p:nvSpPr>
        <p:spPr>
          <a:xfrm>
            <a:off x="904518" y="8046251"/>
            <a:ext cx="4005739" cy="965121"/>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Desvantagens:</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Exige tempo e disciplina, risco de esquecer, difícil de alcançar plantas no topo</a:t>
            </a:r>
            <a:endParaRPr lang="en-US" sz="1550" dirty="0"/>
          </a:p>
        </p:txBody>
      </p:sp>
      <p:pic>
        <p:nvPicPr>
          <p:cNvPr id="11" name="Image 1" descr="preencoded.png">    </p:cNvPr>
          <p:cNvPicPr>
            <a:picLocks noChangeAspect="1"/>
          </p:cNvPicPr>
          <p:nvPr/>
        </p:nvPicPr>
        <p:blipFill>
          <a:blip r:embed="rId2"/>
          <a:stretch>
            <a:fillRect/>
          </a:stretch>
        </p:blipFill>
        <p:spPr>
          <a:xfrm>
            <a:off x="5111234" y="4093372"/>
            <a:ext cx="4407694" cy="804149"/>
          </a:xfrm>
          <a:prstGeom prst="rect">
            <a:avLst/>
          </a:prstGeom>
        </p:spPr>
      </p:pic>
      <p:sp>
        <p:nvSpPr>
          <p:cNvPr id="12" name="Text 8"/>
          <p:cNvSpPr/>
          <p:nvPr/>
        </p:nvSpPr>
        <p:spPr>
          <a:xfrm>
            <a:off x="5312212" y="5098499"/>
            <a:ext cx="4005739" cy="628174"/>
          </a:xfrm>
          <a:prstGeom prst="rect">
            <a:avLst/>
          </a:prstGeom>
          <a:noFill/>
          <a:ln/>
        </p:spPr>
        <p:txBody>
          <a:bodyPr wrap="square" lIns="0" tIns="0" rIns="0" bIns="0" rtlCol="0" anchor="t"/>
          <a:lstStyle/>
          <a:p>
            <a:pPr algn="l" indent="0" marL="0">
              <a:lnSpc>
                <a:spcPts val="2450"/>
              </a:lnSpc>
              <a:buNone/>
            </a:pPr>
            <a:r>
              <a:rPr lang="en-US" sz="1950" b="1" dirty="0">
                <a:solidFill>
                  <a:srgbClr val="D7E5D8"/>
                </a:solidFill>
                <a:latin typeface="Syne Extra Bold" pitchFamily="34" charset="0"/>
                <a:ea typeface="Syne Extra Bold" pitchFamily="34" charset="-122"/>
                <a:cs typeface="Syne Extra Bold" pitchFamily="34" charset="-120"/>
              </a:rPr>
              <a:t>Sistema de Gotejamento</a:t>
            </a:r>
            <a:endParaRPr lang="en-US" sz="1950" dirty="0"/>
          </a:p>
        </p:txBody>
      </p:sp>
      <p:sp>
        <p:nvSpPr>
          <p:cNvPr id="13" name="Text 9"/>
          <p:cNvSpPr/>
          <p:nvPr/>
        </p:nvSpPr>
        <p:spPr>
          <a:xfrm>
            <a:off x="5312212" y="5847284"/>
            <a:ext cx="4005739" cy="965121"/>
          </a:xfrm>
          <a:prstGeom prst="rect">
            <a:avLst/>
          </a:prstGeom>
          <a:noFill/>
          <a:ln/>
        </p:spPr>
        <p:txBody>
          <a:bodyPr wrap="square" lIns="0" tIns="0" rIns="0" bIns="0" rtlCol="0" anchor="t"/>
          <a:lstStyle/>
          <a:p>
            <a:pPr algn="l" indent="0" marL="0">
              <a:lnSpc>
                <a:spcPts val="2500"/>
              </a:lnSpc>
              <a:buNone/>
            </a:pPr>
            <a:r>
              <a:rPr lang="en-US" sz="1550" dirty="0">
                <a:solidFill>
                  <a:srgbClr val="D7E5D8"/>
                </a:solidFill>
                <a:latin typeface="Syne" pitchFamily="34" charset="0"/>
                <a:ea typeface="Syne" pitchFamily="34" charset="-122"/>
                <a:cs typeface="Syne" pitchFamily="34" charset="-120"/>
              </a:rPr>
              <a:t>Utiliza uma rede de tubos e emissores que liberam água lentamente, diretamente na base de cada planta.</a:t>
            </a:r>
            <a:endParaRPr lang="en-US" sz="1550" dirty="0"/>
          </a:p>
        </p:txBody>
      </p:sp>
      <p:sp>
        <p:nvSpPr>
          <p:cNvPr id="14" name="Text 10"/>
          <p:cNvSpPr/>
          <p:nvPr/>
        </p:nvSpPr>
        <p:spPr>
          <a:xfrm>
            <a:off x="5312212" y="6933015"/>
            <a:ext cx="4005739" cy="643414"/>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Ideal para:</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Jardins médios e grandes, instalações permanentes</a:t>
            </a:r>
            <a:endParaRPr lang="en-US" sz="1550" dirty="0"/>
          </a:p>
        </p:txBody>
      </p:sp>
      <p:sp>
        <p:nvSpPr>
          <p:cNvPr id="15" name="Text 11"/>
          <p:cNvSpPr/>
          <p:nvPr/>
        </p:nvSpPr>
        <p:spPr>
          <a:xfrm>
            <a:off x="5312212" y="7646677"/>
            <a:ext cx="4005739" cy="643414"/>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Vantagens:</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Economia de água, irrigação precisa, pode ser automatizado</a:t>
            </a:r>
            <a:endParaRPr lang="en-US" sz="1550" dirty="0"/>
          </a:p>
        </p:txBody>
      </p:sp>
      <p:sp>
        <p:nvSpPr>
          <p:cNvPr id="16" name="Text 12"/>
          <p:cNvSpPr/>
          <p:nvPr/>
        </p:nvSpPr>
        <p:spPr>
          <a:xfrm>
            <a:off x="5312212" y="8360338"/>
            <a:ext cx="4005739" cy="643414"/>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Desvantagens:</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Custo inicial mais alto, necessidade de manutenção periódica</a:t>
            </a:r>
            <a:endParaRPr lang="en-US" sz="1550" dirty="0"/>
          </a:p>
        </p:txBody>
      </p:sp>
      <p:pic>
        <p:nvPicPr>
          <p:cNvPr id="17" name="Image 2" descr="preencoded.png">    </p:cNvPr>
          <p:cNvPicPr>
            <a:picLocks noChangeAspect="1"/>
          </p:cNvPicPr>
          <p:nvPr/>
        </p:nvPicPr>
        <p:blipFill>
          <a:blip r:embed="rId3"/>
          <a:stretch>
            <a:fillRect/>
          </a:stretch>
        </p:blipFill>
        <p:spPr>
          <a:xfrm>
            <a:off x="9518928" y="4093372"/>
            <a:ext cx="4407813" cy="804149"/>
          </a:xfrm>
          <a:prstGeom prst="rect">
            <a:avLst/>
          </a:prstGeom>
        </p:spPr>
      </p:pic>
      <p:sp>
        <p:nvSpPr>
          <p:cNvPr id="18" name="Text 13"/>
          <p:cNvSpPr/>
          <p:nvPr/>
        </p:nvSpPr>
        <p:spPr>
          <a:xfrm>
            <a:off x="9719905" y="5098499"/>
            <a:ext cx="4005858" cy="628174"/>
          </a:xfrm>
          <a:prstGeom prst="rect">
            <a:avLst/>
          </a:prstGeom>
          <a:noFill/>
          <a:ln/>
        </p:spPr>
        <p:txBody>
          <a:bodyPr wrap="square" lIns="0" tIns="0" rIns="0" bIns="0" rtlCol="0" anchor="t"/>
          <a:lstStyle/>
          <a:p>
            <a:pPr algn="l" indent="0" marL="0">
              <a:lnSpc>
                <a:spcPts val="2450"/>
              </a:lnSpc>
              <a:buNone/>
            </a:pPr>
            <a:r>
              <a:rPr lang="en-US" sz="1950" b="1" dirty="0">
                <a:solidFill>
                  <a:srgbClr val="D7E5D8"/>
                </a:solidFill>
                <a:latin typeface="Syne Extra Bold" pitchFamily="34" charset="0"/>
                <a:ea typeface="Syne Extra Bold" pitchFamily="34" charset="-122"/>
                <a:cs typeface="Syne Extra Bold" pitchFamily="34" charset="-120"/>
              </a:rPr>
              <a:t>Sistemas Automatizados</a:t>
            </a:r>
            <a:endParaRPr lang="en-US" sz="1950" dirty="0"/>
          </a:p>
        </p:txBody>
      </p:sp>
      <p:sp>
        <p:nvSpPr>
          <p:cNvPr id="19" name="Text 14"/>
          <p:cNvSpPr/>
          <p:nvPr/>
        </p:nvSpPr>
        <p:spPr>
          <a:xfrm>
            <a:off x="9719905" y="5847284"/>
            <a:ext cx="4005858" cy="965121"/>
          </a:xfrm>
          <a:prstGeom prst="rect">
            <a:avLst/>
          </a:prstGeom>
          <a:noFill/>
          <a:ln/>
        </p:spPr>
        <p:txBody>
          <a:bodyPr wrap="square" lIns="0" tIns="0" rIns="0" bIns="0" rtlCol="0" anchor="t"/>
          <a:lstStyle/>
          <a:p>
            <a:pPr algn="l" indent="0" marL="0">
              <a:lnSpc>
                <a:spcPts val="2500"/>
              </a:lnSpc>
              <a:buNone/>
            </a:pPr>
            <a:r>
              <a:rPr lang="en-US" sz="1550" dirty="0">
                <a:solidFill>
                  <a:srgbClr val="D7E5D8"/>
                </a:solidFill>
                <a:latin typeface="Syne" pitchFamily="34" charset="0"/>
                <a:ea typeface="Syne" pitchFamily="34" charset="-122"/>
                <a:cs typeface="Syne" pitchFamily="34" charset="-120"/>
              </a:rPr>
              <a:t>Combinam gotejamento com temporizadores ou sensores de umidade para irrigação programada.</a:t>
            </a:r>
            <a:endParaRPr lang="en-US" sz="1550" dirty="0"/>
          </a:p>
        </p:txBody>
      </p:sp>
      <p:sp>
        <p:nvSpPr>
          <p:cNvPr id="20" name="Text 15"/>
          <p:cNvSpPr/>
          <p:nvPr/>
        </p:nvSpPr>
        <p:spPr>
          <a:xfrm>
            <a:off x="9719905" y="6933015"/>
            <a:ext cx="4005858" cy="643414"/>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Ideal para:</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Jardins verticais extensos ou para quem viaja frequentemente</a:t>
            </a:r>
            <a:endParaRPr lang="en-US" sz="1550" dirty="0"/>
          </a:p>
        </p:txBody>
      </p:sp>
      <p:sp>
        <p:nvSpPr>
          <p:cNvPr id="21" name="Text 16"/>
          <p:cNvSpPr/>
          <p:nvPr/>
        </p:nvSpPr>
        <p:spPr>
          <a:xfrm>
            <a:off x="9719905" y="7646677"/>
            <a:ext cx="4005858" cy="643414"/>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Vantagens:</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Comodidade, precisão, economia de água a longo prazo</a:t>
            </a:r>
            <a:endParaRPr lang="en-US" sz="1550" dirty="0"/>
          </a:p>
        </p:txBody>
      </p:sp>
      <p:sp>
        <p:nvSpPr>
          <p:cNvPr id="22" name="Text 17"/>
          <p:cNvSpPr/>
          <p:nvPr/>
        </p:nvSpPr>
        <p:spPr>
          <a:xfrm>
            <a:off x="9719905" y="8360338"/>
            <a:ext cx="4005858" cy="643414"/>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Desvantagens:</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Maior custo inicial, necessidade de energia elétrica</a:t>
            </a:r>
            <a:endParaRPr lang="en-US" sz="1550" dirty="0"/>
          </a:p>
        </p:txBody>
      </p:sp>
      <p:sp>
        <p:nvSpPr>
          <p:cNvPr id="23" name="Text 18"/>
          <p:cNvSpPr/>
          <p:nvPr/>
        </p:nvSpPr>
        <p:spPr>
          <a:xfrm>
            <a:off x="703540" y="9513816"/>
            <a:ext cx="6885265" cy="314087"/>
          </a:xfrm>
          <a:prstGeom prst="rect">
            <a:avLst/>
          </a:prstGeom>
          <a:noFill/>
          <a:ln/>
        </p:spPr>
        <p:txBody>
          <a:bodyPr wrap="none" lIns="0" tIns="0" rIns="0" bIns="0" rtlCol="0" anchor="t"/>
          <a:lstStyle/>
          <a:p>
            <a:pPr algn="l" indent="0" marL="0">
              <a:lnSpc>
                <a:spcPts val="2450"/>
              </a:lnSpc>
              <a:buNone/>
            </a:pPr>
            <a:r>
              <a:rPr lang="en-US" sz="1950" b="1" dirty="0">
                <a:solidFill>
                  <a:srgbClr val="F0F4F1"/>
                </a:solidFill>
                <a:latin typeface="Syne Extra Bold" pitchFamily="34" charset="0"/>
                <a:ea typeface="Syne Extra Bold" pitchFamily="34" charset="-122"/>
                <a:cs typeface="Syne Extra Bold" pitchFamily="34" charset="-120"/>
              </a:rPr>
              <a:t>Dicas para uma Irrigação Eficiente</a:t>
            </a:r>
            <a:endParaRPr lang="en-US" sz="1950" dirty="0"/>
          </a:p>
        </p:txBody>
      </p:sp>
      <p:sp>
        <p:nvSpPr>
          <p:cNvPr id="24" name="Text 19"/>
          <p:cNvSpPr/>
          <p:nvPr/>
        </p:nvSpPr>
        <p:spPr>
          <a:xfrm>
            <a:off x="703540" y="10129370"/>
            <a:ext cx="13223200" cy="643414"/>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1"/>
            </a:pPr>
            <a:r>
              <a:rPr lang="en-US" sz="1550" b="1" dirty="0">
                <a:solidFill>
                  <a:srgbClr val="D7E5D8"/>
                </a:solidFill>
                <a:latin typeface="Syne" pitchFamily="34" charset="0"/>
                <a:ea typeface="Syne" pitchFamily="34" charset="-122"/>
                <a:cs typeface="Syne" pitchFamily="34" charset="-120"/>
              </a:rPr>
              <a:t>Verifique a necessidade real:</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Antes de regar, teste a umidade do substrato inserindo o dedo cerca de 2cm. Regue apenas se estiver seco nesta profundidade.</a:t>
            </a:r>
            <a:endParaRPr lang="en-US" sz="1550" dirty="0"/>
          </a:p>
        </p:txBody>
      </p:sp>
      <p:sp>
        <p:nvSpPr>
          <p:cNvPr id="25" name="Text 20"/>
          <p:cNvSpPr/>
          <p:nvPr/>
        </p:nvSpPr>
        <p:spPr>
          <a:xfrm>
            <a:off x="703540" y="10843031"/>
            <a:ext cx="13223200" cy="643414"/>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2"/>
            </a:pPr>
            <a:r>
              <a:rPr lang="en-US" sz="1550" b="1" dirty="0">
                <a:solidFill>
                  <a:srgbClr val="D7E5D8"/>
                </a:solidFill>
                <a:latin typeface="Syne" pitchFamily="34" charset="0"/>
                <a:ea typeface="Syne" pitchFamily="34" charset="-122"/>
                <a:cs typeface="Syne" pitchFamily="34" charset="-120"/>
              </a:rPr>
              <a:t>Observe o sistema de drenagem:</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Certifique-se que o excesso de água pode escoar adequadamente, evitando o apodrecimento das raízes.</a:t>
            </a:r>
            <a:endParaRPr lang="en-US" sz="1550" dirty="0"/>
          </a:p>
        </p:txBody>
      </p:sp>
      <p:sp>
        <p:nvSpPr>
          <p:cNvPr id="26" name="Text 21"/>
          <p:cNvSpPr/>
          <p:nvPr/>
        </p:nvSpPr>
        <p:spPr>
          <a:xfrm>
            <a:off x="703540" y="11556693"/>
            <a:ext cx="13223200" cy="321707"/>
          </a:xfrm>
          <a:prstGeom prst="rect">
            <a:avLst/>
          </a:prstGeom>
          <a:noFill/>
          <a:ln/>
        </p:spPr>
        <p:txBody>
          <a:bodyPr wrap="none" lIns="0" tIns="0" rIns="0" bIns="0" rtlCol="0" anchor="t"/>
          <a:lstStyle/>
          <a:p>
            <a:pPr algn="l" marL="342900" indent="-342900">
              <a:lnSpc>
                <a:spcPts val="2500"/>
              </a:lnSpc>
              <a:buSzPct val="100000"/>
              <a:buFont typeface="+mj-lt"/>
              <a:buAutoNum type="arabicPeriod" startAt="3"/>
            </a:pPr>
            <a:r>
              <a:rPr lang="en-US" sz="1550" b="1" dirty="0">
                <a:solidFill>
                  <a:srgbClr val="D7E5D8"/>
                </a:solidFill>
                <a:latin typeface="Syne" pitchFamily="34" charset="0"/>
                <a:ea typeface="Syne" pitchFamily="34" charset="-122"/>
                <a:cs typeface="Syne" pitchFamily="34" charset="-120"/>
              </a:rPr>
              <a:t>Considere a estação do ano:</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Reduza a frequência de irrigação no inverno e aumente nos períodos mais quentes e secos.</a:t>
            </a:r>
            <a:endParaRPr lang="en-US" sz="1550" dirty="0"/>
          </a:p>
        </p:txBody>
      </p:sp>
      <p:sp>
        <p:nvSpPr>
          <p:cNvPr id="27" name="Text 22"/>
          <p:cNvSpPr/>
          <p:nvPr/>
        </p:nvSpPr>
        <p:spPr>
          <a:xfrm>
            <a:off x="703540" y="11948647"/>
            <a:ext cx="13223200" cy="321707"/>
          </a:xfrm>
          <a:prstGeom prst="rect">
            <a:avLst/>
          </a:prstGeom>
          <a:noFill/>
          <a:ln/>
        </p:spPr>
        <p:txBody>
          <a:bodyPr wrap="none" lIns="0" tIns="0" rIns="0" bIns="0" rtlCol="0" anchor="t"/>
          <a:lstStyle/>
          <a:p>
            <a:pPr algn="l" marL="342900" indent="-342900">
              <a:lnSpc>
                <a:spcPts val="2500"/>
              </a:lnSpc>
              <a:buSzPct val="100000"/>
              <a:buFont typeface="+mj-lt"/>
              <a:buAutoNum type="arabicPeriod" startAt="4"/>
            </a:pPr>
            <a:r>
              <a:rPr lang="en-US" sz="1550" b="1" dirty="0">
                <a:solidFill>
                  <a:srgbClr val="D7E5D8"/>
                </a:solidFill>
                <a:latin typeface="Syne" pitchFamily="34" charset="0"/>
                <a:ea typeface="Syne" pitchFamily="34" charset="-122"/>
                <a:cs typeface="Syne" pitchFamily="34" charset="-120"/>
              </a:rPr>
              <a:t>Coloque bandejas coletoras:</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Para jardins verticais internos, instale bandejas na base para coletar o excesso de água e evitar danos ao piso.</a:t>
            </a:r>
            <a:endParaRPr lang="en-US" sz="1550" dirty="0"/>
          </a:p>
        </p:txBody>
      </p:sp>
      <p:sp>
        <p:nvSpPr>
          <p:cNvPr id="28" name="Text 23"/>
          <p:cNvSpPr/>
          <p:nvPr/>
        </p:nvSpPr>
        <p:spPr>
          <a:xfrm>
            <a:off x="703540" y="12340601"/>
            <a:ext cx="13223200" cy="321707"/>
          </a:xfrm>
          <a:prstGeom prst="rect">
            <a:avLst/>
          </a:prstGeom>
          <a:noFill/>
          <a:ln/>
        </p:spPr>
        <p:txBody>
          <a:bodyPr wrap="none" lIns="0" tIns="0" rIns="0" bIns="0" rtlCol="0" anchor="t"/>
          <a:lstStyle/>
          <a:p>
            <a:pPr algn="l" marL="342900" indent="-342900">
              <a:lnSpc>
                <a:spcPts val="2500"/>
              </a:lnSpc>
              <a:buSzPct val="100000"/>
              <a:buFont typeface="+mj-lt"/>
              <a:buAutoNum type="arabicPeriod" startAt="5"/>
            </a:pPr>
            <a:r>
              <a:rPr lang="en-US" sz="1550" b="1" dirty="0">
                <a:solidFill>
                  <a:srgbClr val="D7E5D8"/>
                </a:solidFill>
                <a:latin typeface="Syne" pitchFamily="34" charset="0"/>
                <a:ea typeface="Syne" pitchFamily="34" charset="-122"/>
                <a:cs typeface="Syne" pitchFamily="34" charset="-120"/>
              </a:rPr>
              <a:t>Regue no período adequado:</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Prefira regar no início da manhã ou no final da tarde, evitando os horários de sol forte.</a:t>
            </a:r>
            <a:endParaRPr lang="en-US" sz="1550" dirty="0"/>
          </a:p>
        </p:txBody>
      </p:sp>
      <p:sp>
        <p:nvSpPr>
          <p:cNvPr id="29" name="Shape 24"/>
          <p:cNvSpPr/>
          <p:nvPr/>
        </p:nvSpPr>
        <p:spPr>
          <a:xfrm>
            <a:off x="703540" y="12888408"/>
            <a:ext cx="13223200" cy="1183601"/>
          </a:xfrm>
          <a:prstGeom prst="roundRect">
            <a:avLst>
              <a:gd name="adj" fmla="val 7134"/>
            </a:avLst>
          </a:prstGeom>
          <a:solidFill>
            <a:srgbClr val="4B3F02"/>
          </a:solidFill>
          <a:ln/>
        </p:spPr>
      </p:sp>
      <p:pic>
        <p:nvPicPr>
          <p:cNvPr id="30" name="Image 3" descr="preencoded.png">    </p:cNvPr>
          <p:cNvPicPr>
            <a:picLocks noChangeAspect="1"/>
          </p:cNvPicPr>
          <p:nvPr/>
        </p:nvPicPr>
        <p:blipFill>
          <a:blip r:embed="rId4"/>
          <a:stretch>
            <a:fillRect/>
          </a:stretch>
        </p:blipFill>
        <p:spPr>
          <a:xfrm>
            <a:off x="904518" y="13184755"/>
            <a:ext cx="251222" cy="200978"/>
          </a:xfrm>
          <a:prstGeom prst="rect">
            <a:avLst/>
          </a:prstGeom>
        </p:spPr>
      </p:pic>
      <p:sp>
        <p:nvSpPr>
          <p:cNvPr id="31" name="Text 25"/>
          <p:cNvSpPr/>
          <p:nvPr/>
        </p:nvSpPr>
        <p:spPr>
          <a:xfrm>
            <a:off x="1356717" y="13139630"/>
            <a:ext cx="12369046" cy="651034"/>
          </a:xfrm>
          <a:prstGeom prst="rect">
            <a:avLst/>
          </a:prstGeom>
          <a:noFill/>
          <a:ln/>
        </p:spPr>
        <p:txBody>
          <a:bodyPr wrap="square" lIns="0" tIns="0" rIns="0" bIns="0" rtlCol="0" anchor="t"/>
          <a:lstStyle/>
          <a:p>
            <a:pPr algn="l" indent="0" marL="0">
              <a:lnSpc>
                <a:spcPts val="2500"/>
              </a:lnSpc>
              <a:buNone/>
            </a:pPr>
            <a:r>
              <a:rPr lang="en-US" sz="1550" b="1" dirty="0">
                <a:solidFill>
                  <a:srgbClr val="000000"/>
                </a:solidFill>
                <a:latin typeface="Syne" pitchFamily="34" charset="0"/>
                <a:ea typeface="Syne" pitchFamily="34" charset="-122"/>
                <a:cs typeface="Syne" pitchFamily="34" charset="-120"/>
              </a:rPr>
              <a:t>⚠️</a:t>
            </a:r>
            <a:pPr algn="l" indent="0" marL="0">
              <a:lnSpc>
                <a:spcPts val="2500"/>
              </a:lnSpc>
              <a:buNone/>
            </a:pPr>
            <a:r>
              <a:rPr lang="en-US" sz="1550" dirty="0">
                <a:solidFill>
                  <a:srgbClr val="FFFFFF"/>
                </a:solidFill>
                <a:latin typeface="Syne" pitchFamily="34" charset="0"/>
                <a:ea typeface="Syne" pitchFamily="34" charset="-122"/>
                <a:cs typeface="Syne" pitchFamily="34" charset="-120"/>
              </a:rPr>
              <a:t> Atenção:</a:t>
            </a:r>
            <a:pPr algn="l" indent="0" marL="0">
              <a:lnSpc>
                <a:spcPts val="2500"/>
              </a:lnSpc>
              <a:buNone/>
            </a:pPr>
            <a:r>
              <a:rPr lang="en-US" sz="1550" dirty="0">
                <a:solidFill>
                  <a:srgbClr val="FFFFFF"/>
                </a:solidFill>
                <a:latin typeface="Syne" pitchFamily="34" charset="0"/>
                <a:ea typeface="Syne" pitchFamily="34" charset="-122"/>
                <a:cs typeface="Syne" pitchFamily="34" charset="-120"/>
              </a:rPr>
              <a:t> O excesso de água é uma das principais causas de problemas em jardins verticais. Mais plantas morrem por excesso do que por falta de água. Observe cuidadosamente os sinais de cada espécie e ajuste a irrigação conforme necessário.</a:t>
            </a:r>
            <a:endParaRPr lang="en-US" sz="1550" dirty="0"/>
          </a:p>
        </p:txBody>
      </p:sp>
      <p:sp>
        <p:nvSpPr>
          <p:cNvPr id="32" name="Text 26"/>
          <p:cNvSpPr/>
          <p:nvPr/>
        </p:nvSpPr>
        <p:spPr>
          <a:xfrm>
            <a:off x="703540" y="14373476"/>
            <a:ext cx="10293668" cy="314087"/>
          </a:xfrm>
          <a:prstGeom prst="rect">
            <a:avLst/>
          </a:prstGeom>
          <a:noFill/>
          <a:ln/>
        </p:spPr>
        <p:txBody>
          <a:bodyPr wrap="none" lIns="0" tIns="0" rIns="0" bIns="0" rtlCol="0" anchor="t"/>
          <a:lstStyle/>
          <a:p>
            <a:pPr algn="l" indent="0" marL="0">
              <a:lnSpc>
                <a:spcPts val="2450"/>
              </a:lnSpc>
              <a:buNone/>
            </a:pPr>
            <a:r>
              <a:rPr lang="en-US" sz="1950" b="1" dirty="0">
                <a:solidFill>
                  <a:srgbClr val="F0F4F1"/>
                </a:solidFill>
                <a:latin typeface="Syne Extra Bold" pitchFamily="34" charset="0"/>
                <a:ea typeface="Syne Extra Bold" pitchFamily="34" charset="-122"/>
                <a:cs typeface="Syne Extra Bold" pitchFamily="34" charset="-120"/>
              </a:rPr>
              <a:t>Soluções Criativas para Irrigação em Apartamentos</a:t>
            </a:r>
            <a:endParaRPr lang="en-US" sz="1950" dirty="0"/>
          </a:p>
        </p:txBody>
      </p:sp>
      <p:sp>
        <p:nvSpPr>
          <p:cNvPr id="33" name="Text 27"/>
          <p:cNvSpPr/>
          <p:nvPr/>
        </p:nvSpPr>
        <p:spPr>
          <a:xfrm>
            <a:off x="703540" y="14989029"/>
            <a:ext cx="13223200" cy="321707"/>
          </a:xfrm>
          <a:prstGeom prst="rect">
            <a:avLst/>
          </a:prstGeom>
          <a:noFill/>
          <a:ln/>
        </p:spPr>
        <p:txBody>
          <a:bodyPr wrap="none" lIns="0" tIns="0" rIns="0" bIns="0" rtlCol="0" anchor="t"/>
          <a:lstStyle/>
          <a:p>
            <a:pPr algn="l" indent="0" marL="0">
              <a:lnSpc>
                <a:spcPts val="2500"/>
              </a:lnSpc>
              <a:buNone/>
            </a:pPr>
            <a:r>
              <a:rPr lang="en-US" sz="1550" dirty="0">
                <a:solidFill>
                  <a:srgbClr val="D7E5D8"/>
                </a:solidFill>
                <a:latin typeface="Syne" pitchFamily="34" charset="0"/>
                <a:ea typeface="Syne" pitchFamily="34" charset="-122"/>
                <a:cs typeface="Syne" pitchFamily="34" charset="-120"/>
              </a:rPr>
              <a:t>Se você tem preocupações sobre vazamentos ou não pode fazer instalações permanentes (caso de imóveis alugados), considere estas alternativas:</a:t>
            </a:r>
            <a:endParaRPr lang="en-US" sz="1550" dirty="0"/>
          </a:p>
        </p:txBody>
      </p:sp>
      <p:sp>
        <p:nvSpPr>
          <p:cNvPr id="34" name="Text 28"/>
          <p:cNvSpPr/>
          <p:nvPr/>
        </p:nvSpPr>
        <p:spPr>
          <a:xfrm>
            <a:off x="703540" y="15536836"/>
            <a:ext cx="13223200" cy="321707"/>
          </a:xfrm>
          <a:prstGeom prst="rect">
            <a:avLst/>
          </a:prstGeom>
          <a:noFill/>
          <a:ln/>
        </p:spPr>
        <p:txBody>
          <a:bodyPr wrap="non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Garrafas PET invertidas:</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Funcionam como um sistema de irrigação lento e econômico</a:t>
            </a:r>
            <a:endParaRPr lang="en-US" sz="1550" dirty="0"/>
          </a:p>
        </p:txBody>
      </p:sp>
      <p:sp>
        <p:nvSpPr>
          <p:cNvPr id="35" name="Text 29"/>
          <p:cNvSpPr/>
          <p:nvPr/>
        </p:nvSpPr>
        <p:spPr>
          <a:xfrm>
            <a:off x="703540" y="15928790"/>
            <a:ext cx="13223200" cy="321707"/>
          </a:xfrm>
          <a:prstGeom prst="rect">
            <a:avLst/>
          </a:prstGeom>
          <a:noFill/>
          <a:ln/>
        </p:spPr>
        <p:txBody>
          <a:bodyPr wrap="non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Esferas de hidrogel:</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Retêm água e a liberam gradualmente, reduzindo a frequência de irrigação</a:t>
            </a:r>
            <a:endParaRPr lang="en-US" sz="1550" dirty="0"/>
          </a:p>
        </p:txBody>
      </p:sp>
      <p:sp>
        <p:nvSpPr>
          <p:cNvPr id="36" name="Text 30"/>
          <p:cNvSpPr/>
          <p:nvPr/>
        </p:nvSpPr>
        <p:spPr>
          <a:xfrm>
            <a:off x="703540" y="16320745"/>
            <a:ext cx="13223200" cy="321707"/>
          </a:xfrm>
          <a:prstGeom prst="rect">
            <a:avLst/>
          </a:prstGeom>
          <a:noFill/>
          <a:ln/>
        </p:spPr>
        <p:txBody>
          <a:bodyPr wrap="non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Cordas de algodão:</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Podem funcionar como sistema de irrigação por capilaridade para pequenos jardins</a:t>
            </a:r>
            <a:endParaRPr lang="en-US" sz="1550" dirty="0"/>
          </a:p>
        </p:txBody>
      </p:sp>
      <p:sp>
        <p:nvSpPr>
          <p:cNvPr id="37" name="Text 31"/>
          <p:cNvSpPr/>
          <p:nvPr/>
        </p:nvSpPr>
        <p:spPr>
          <a:xfrm>
            <a:off x="703540" y="16712699"/>
            <a:ext cx="13223200" cy="321707"/>
          </a:xfrm>
          <a:prstGeom prst="rect">
            <a:avLst/>
          </a:prstGeom>
          <a:noFill/>
          <a:ln/>
        </p:spPr>
        <p:txBody>
          <a:bodyPr wrap="none" lIns="0" tIns="0" rIns="0" bIns="0" rtlCol="0" anchor="t"/>
          <a:lstStyle/>
          <a:p>
            <a:pPr algn="l" marL="342900" indent="-342900">
              <a:lnSpc>
                <a:spcPts val="2500"/>
              </a:lnSpc>
              <a:buSzPct val="100000"/>
              <a:buChar char="•"/>
            </a:pPr>
            <a:r>
              <a:rPr lang="en-US" sz="1550" b="1" dirty="0">
                <a:solidFill>
                  <a:srgbClr val="D7E5D8"/>
                </a:solidFill>
                <a:latin typeface="Syne" pitchFamily="34" charset="0"/>
                <a:ea typeface="Syne" pitchFamily="34" charset="-122"/>
                <a:cs typeface="Syne" pitchFamily="34" charset="-120"/>
              </a:rPr>
              <a:t>Pulverizadores manuais:</a:t>
            </a:r>
            <a:pPr algn="l" indent="0" marL="0">
              <a:lnSpc>
                <a:spcPts val="2500"/>
              </a:lnSpc>
              <a:buNone/>
            </a:pPr>
            <a:r>
              <a:rPr lang="en-US" sz="1550" dirty="0">
                <a:solidFill>
                  <a:srgbClr val="D7E5D8"/>
                </a:solidFill>
                <a:latin typeface="Syne" pitchFamily="34" charset="0"/>
                <a:ea typeface="Syne" pitchFamily="34" charset="-122"/>
                <a:cs typeface="Syne" pitchFamily="34" charset="-120"/>
              </a:rPr>
              <a:t> Ideais para nebulizar água em plantas que preferem umidade ambiental em vez de solo encharcado</a:t>
            </a:r>
            <a:endParaRPr lang="en-US" sz="1550" dirty="0"/>
          </a:p>
        </p:txBody>
      </p:sp>
      <p:sp>
        <p:nvSpPr>
          <p:cNvPr id="38" name="Text 32"/>
          <p:cNvSpPr/>
          <p:nvPr/>
        </p:nvSpPr>
        <p:spPr>
          <a:xfrm>
            <a:off x="703540" y="17260506"/>
            <a:ext cx="13223200" cy="643414"/>
          </a:xfrm>
          <a:prstGeom prst="rect">
            <a:avLst/>
          </a:prstGeom>
          <a:noFill/>
          <a:ln/>
        </p:spPr>
        <p:txBody>
          <a:bodyPr wrap="square" lIns="0" tIns="0" rIns="0" bIns="0" rtlCol="0" anchor="t"/>
          <a:lstStyle/>
          <a:p>
            <a:pPr algn="l" indent="0" marL="0">
              <a:lnSpc>
                <a:spcPts val="2500"/>
              </a:lnSpc>
              <a:buNone/>
            </a:pPr>
            <a:r>
              <a:rPr lang="en-US" sz="1550" dirty="0">
                <a:solidFill>
                  <a:srgbClr val="D7E5D8"/>
                </a:solidFill>
                <a:latin typeface="Syne" pitchFamily="34" charset="0"/>
                <a:ea typeface="Syne" pitchFamily="34" charset="-122"/>
                <a:cs typeface="Syne" pitchFamily="34" charset="-120"/>
              </a:rPr>
              <a:t>Um sistema de irrigação bem planejado não apenas mantém suas plantas saudáveis, mas também economiza seu tempo e recursos, tornando a manutenção do jardim vertical uma atividade prazerosa em vez de uma obrigação trabalhosa.</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2211" y="426006"/>
            <a:ext cx="13545860" cy="968217"/>
          </a:xfrm>
          <a:prstGeom prst="rect">
            <a:avLst/>
          </a:prstGeom>
          <a:noFill/>
          <a:ln/>
        </p:spPr>
        <p:txBody>
          <a:bodyPr wrap="square" lIns="0" tIns="0" rIns="0" bIns="0" rtlCol="0" anchor="t"/>
          <a:lstStyle/>
          <a:p>
            <a:pPr algn="l" indent="0" marL="0">
              <a:lnSpc>
                <a:spcPts val="3800"/>
              </a:lnSpc>
              <a:buNone/>
            </a:pPr>
            <a:r>
              <a:rPr lang="en-US" sz="3050" b="1" dirty="0">
                <a:solidFill>
                  <a:srgbClr val="F0F4F1"/>
                </a:solidFill>
                <a:latin typeface="Syne Extra Bold" pitchFamily="34" charset="0"/>
                <a:ea typeface="Syne Extra Bold" pitchFamily="34" charset="-122"/>
                <a:cs typeface="Syne Extra Bold" pitchFamily="34" charset="-120"/>
              </a:rPr>
              <a:t>Substrato e Nutrição: Alimentando seu Jardim Vertical</a:t>
            </a:r>
            <a:endParaRPr lang="en-US" sz="3050" dirty="0"/>
          </a:p>
        </p:txBody>
      </p:sp>
      <p:sp>
        <p:nvSpPr>
          <p:cNvPr id="3" name="Text 1"/>
          <p:cNvSpPr/>
          <p:nvPr/>
        </p:nvSpPr>
        <p:spPr>
          <a:xfrm>
            <a:off x="542211" y="1766056"/>
            <a:ext cx="6583918" cy="991077"/>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O substrato é o meio onde as plantas fixam suas raízes e de onde retiram água e nutrientes. Em jardins verticais, ele assume uma importância ainda maior, pois precisa atender a requisitos específicos: ser leve para não sobrecarregar a estrutura, ter boa capacidade de retenção de água sem encharcar, e oferecer sustentação adequada para as raízes.</a:t>
            </a:r>
            <a:endParaRPr lang="en-US" sz="1200" dirty="0"/>
          </a:p>
        </p:txBody>
      </p:sp>
      <p:sp>
        <p:nvSpPr>
          <p:cNvPr id="4" name="Text 2"/>
          <p:cNvSpPr/>
          <p:nvPr/>
        </p:nvSpPr>
        <p:spPr>
          <a:xfrm>
            <a:off x="542211" y="2912033"/>
            <a:ext cx="4881562" cy="242054"/>
          </a:xfrm>
          <a:prstGeom prst="rect">
            <a:avLst/>
          </a:prstGeom>
          <a:noFill/>
          <a:ln/>
        </p:spPr>
        <p:txBody>
          <a:bodyPr wrap="none" lIns="0" tIns="0" rIns="0" bIns="0" rtlCol="0" anchor="t"/>
          <a:lstStyle/>
          <a:p>
            <a:pPr algn="l" indent="0" marL="0">
              <a:lnSpc>
                <a:spcPts val="1900"/>
              </a:lnSpc>
              <a:buNone/>
            </a:pPr>
            <a:r>
              <a:rPr lang="en-US" sz="1500" b="1" dirty="0">
                <a:solidFill>
                  <a:srgbClr val="F0F4F1"/>
                </a:solidFill>
                <a:latin typeface="Syne Extra Bold" pitchFamily="34" charset="0"/>
                <a:ea typeface="Syne Extra Bold" pitchFamily="34" charset="-122"/>
                <a:cs typeface="Syne Extra Bold" pitchFamily="34" charset="-120"/>
              </a:rPr>
              <a:t>Composição Ideal do Substrato</a:t>
            </a:r>
            <a:endParaRPr lang="en-US" sz="1500" dirty="0"/>
          </a:p>
        </p:txBody>
      </p:sp>
      <p:sp>
        <p:nvSpPr>
          <p:cNvPr id="5" name="Text 3"/>
          <p:cNvSpPr/>
          <p:nvPr/>
        </p:nvSpPr>
        <p:spPr>
          <a:xfrm>
            <a:off x="542211" y="3308988"/>
            <a:ext cx="6583918" cy="495539"/>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Um bom substrato para jardins verticais geralmente combina diferentes materiais para alcançar o equilíbrio perfeito entre drenagem e retenção de umidade. Uma mistura básica pode incluir:</a:t>
            </a:r>
            <a:endParaRPr lang="en-US" sz="1200" dirty="0"/>
          </a:p>
        </p:txBody>
      </p:sp>
      <p:sp>
        <p:nvSpPr>
          <p:cNvPr id="6" name="Text 4"/>
          <p:cNvSpPr/>
          <p:nvPr/>
        </p:nvSpPr>
        <p:spPr>
          <a:xfrm>
            <a:off x="542211" y="3943949"/>
            <a:ext cx="6583918" cy="247769"/>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Terra vegetal peneirada:</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40% - Base nutritiva para as plantas</a:t>
            </a:r>
            <a:endParaRPr lang="en-US" sz="1200" dirty="0"/>
          </a:p>
        </p:txBody>
      </p:sp>
      <p:sp>
        <p:nvSpPr>
          <p:cNvPr id="7" name="Text 5"/>
          <p:cNvSpPr/>
          <p:nvPr/>
        </p:nvSpPr>
        <p:spPr>
          <a:xfrm>
            <a:off x="542211" y="4245892"/>
            <a:ext cx="6583918" cy="247769"/>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Fibra de coco:</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30% - Retém água e é muito leve</a:t>
            </a:r>
            <a:endParaRPr lang="en-US" sz="1200" dirty="0"/>
          </a:p>
        </p:txBody>
      </p:sp>
      <p:sp>
        <p:nvSpPr>
          <p:cNvPr id="8" name="Text 6"/>
          <p:cNvSpPr/>
          <p:nvPr/>
        </p:nvSpPr>
        <p:spPr>
          <a:xfrm>
            <a:off x="542211" y="4547834"/>
            <a:ext cx="6583918" cy="247769"/>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Vermiculita ou perlita:</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20% - Melhora a aeração e drenagem</a:t>
            </a:r>
            <a:endParaRPr lang="en-US" sz="1200" dirty="0"/>
          </a:p>
        </p:txBody>
      </p:sp>
      <p:sp>
        <p:nvSpPr>
          <p:cNvPr id="9" name="Text 7"/>
          <p:cNvSpPr/>
          <p:nvPr/>
        </p:nvSpPr>
        <p:spPr>
          <a:xfrm>
            <a:off x="542211" y="4849777"/>
            <a:ext cx="6583918" cy="247769"/>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Húmus de minhoca:</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10% - Adiciona nutrientes e melhora a estrutura</a:t>
            </a:r>
            <a:endParaRPr lang="en-US" sz="1200" dirty="0"/>
          </a:p>
        </p:txBody>
      </p:sp>
      <p:pic>
        <p:nvPicPr>
          <p:cNvPr id="10" name="Image 0" descr="preencoded.png">    </p:cNvPr>
          <p:cNvPicPr>
            <a:picLocks noChangeAspect="1"/>
          </p:cNvPicPr>
          <p:nvPr/>
        </p:nvPicPr>
        <p:blipFill>
          <a:blip r:embed="rId1"/>
          <a:stretch>
            <a:fillRect/>
          </a:stretch>
        </p:blipFill>
        <p:spPr>
          <a:xfrm>
            <a:off x="7511653" y="1800941"/>
            <a:ext cx="6583918" cy="6583924"/>
          </a:xfrm>
          <a:prstGeom prst="rect">
            <a:avLst/>
          </a:prstGeom>
        </p:spPr>
      </p:pic>
      <p:sp>
        <p:nvSpPr>
          <p:cNvPr id="11" name="Text 8"/>
          <p:cNvSpPr/>
          <p:nvPr/>
        </p:nvSpPr>
        <p:spPr>
          <a:xfrm>
            <a:off x="7511653" y="8559172"/>
            <a:ext cx="6583918"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Para plantas específicas, podem ser necessários ajustes nessa fórmula básica:</a:t>
            </a:r>
            <a:endParaRPr lang="en-US" sz="1200" dirty="0"/>
          </a:p>
        </p:txBody>
      </p:sp>
      <p:sp>
        <p:nvSpPr>
          <p:cNvPr id="12" name="Text 9"/>
          <p:cNvSpPr/>
          <p:nvPr/>
        </p:nvSpPr>
        <p:spPr>
          <a:xfrm>
            <a:off x="7511653" y="8946364"/>
            <a:ext cx="6583918" cy="247769"/>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Para suculentas e cactos:</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Adicione mais areia grossa ou perlita (até 40% da mistura)</a:t>
            </a:r>
            <a:endParaRPr lang="en-US" sz="1200" dirty="0"/>
          </a:p>
        </p:txBody>
      </p:sp>
      <p:sp>
        <p:nvSpPr>
          <p:cNvPr id="13" name="Text 10"/>
          <p:cNvSpPr/>
          <p:nvPr/>
        </p:nvSpPr>
        <p:spPr>
          <a:xfrm>
            <a:off x="7511653" y="9248307"/>
            <a:ext cx="6583918"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Para samambaias e plantas tropicais:</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Aumente a proporção de fibra de coco e adicione um pouco de musgo Sphagnum</a:t>
            </a:r>
            <a:endParaRPr lang="en-US" sz="1200" dirty="0"/>
          </a:p>
        </p:txBody>
      </p:sp>
      <p:sp>
        <p:nvSpPr>
          <p:cNvPr id="14" name="Text 11"/>
          <p:cNvSpPr/>
          <p:nvPr/>
        </p:nvSpPr>
        <p:spPr>
          <a:xfrm>
            <a:off x="7511653" y="9798019"/>
            <a:ext cx="6583918"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Para hortas verticais:</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Aumente o teor de matéria orgânica com mais húmus ou composto</a:t>
            </a:r>
            <a:endParaRPr lang="en-US" sz="1200" dirty="0"/>
          </a:p>
        </p:txBody>
      </p:sp>
      <p:sp>
        <p:nvSpPr>
          <p:cNvPr id="15" name="Text 12"/>
          <p:cNvSpPr/>
          <p:nvPr/>
        </p:nvSpPr>
        <p:spPr>
          <a:xfrm>
            <a:off x="542211" y="10580141"/>
            <a:ext cx="3229213" cy="242054"/>
          </a:xfrm>
          <a:prstGeom prst="rect">
            <a:avLst/>
          </a:prstGeom>
          <a:noFill/>
          <a:ln/>
        </p:spPr>
        <p:txBody>
          <a:bodyPr wrap="none" lIns="0" tIns="0" rIns="0" bIns="0" rtlCol="0" anchor="t"/>
          <a:lstStyle/>
          <a:p>
            <a:pPr algn="l" indent="0" marL="0">
              <a:lnSpc>
                <a:spcPts val="1900"/>
              </a:lnSpc>
              <a:buNone/>
            </a:pPr>
            <a:r>
              <a:rPr lang="en-US" sz="1500" b="1" dirty="0">
                <a:solidFill>
                  <a:srgbClr val="F0F4F1"/>
                </a:solidFill>
                <a:latin typeface="Syne Extra Bold" pitchFamily="34" charset="0"/>
                <a:ea typeface="Syne Extra Bold" pitchFamily="34" charset="-122"/>
                <a:cs typeface="Syne Extra Bold" pitchFamily="34" charset="-120"/>
              </a:rPr>
              <a:t>Nutrição das Plantas</a:t>
            </a:r>
            <a:endParaRPr lang="en-US" sz="1500" dirty="0"/>
          </a:p>
        </p:txBody>
      </p:sp>
      <p:sp>
        <p:nvSpPr>
          <p:cNvPr id="16" name="Text 13"/>
          <p:cNvSpPr/>
          <p:nvPr/>
        </p:nvSpPr>
        <p:spPr>
          <a:xfrm>
            <a:off x="542211" y="11054606"/>
            <a:ext cx="13545860" cy="495539"/>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Em jardins verticais, a nutrição adequada é essencial, pois o volume limitado de substrato esgota seus nutrientes mais rapidamente que em jardins convencionais. Existem diferentes formas de garantir que suas plantas recebam todos os nutrientes necessários:</a:t>
            </a:r>
            <a:endParaRPr lang="en-US" sz="1200" dirty="0"/>
          </a:p>
        </p:txBody>
      </p:sp>
      <p:sp>
        <p:nvSpPr>
          <p:cNvPr id="17" name="Shape 14"/>
          <p:cNvSpPr/>
          <p:nvPr/>
        </p:nvSpPr>
        <p:spPr>
          <a:xfrm>
            <a:off x="542211" y="11724452"/>
            <a:ext cx="4411980" cy="3764164"/>
          </a:xfrm>
          <a:prstGeom prst="roundRect">
            <a:avLst>
              <a:gd name="adj" fmla="val 1729"/>
            </a:avLst>
          </a:prstGeom>
          <a:noFill/>
          <a:ln w="22860">
            <a:solidFill>
              <a:srgbClr val="6D9121"/>
            </a:solidFill>
            <a:prstDash val="solid"/>
          </a:ln>
        </p:spPr>
      </p:sp>
      <p:sp>
        <p:nvSpPr>
          <p:cNvPr id="18" name="Text 15"/>
          <p:cNvSpPr/>
          <p:nvPr/>
        </p:nvSpPr>
        <p:spPr>
          <a:xfrm>
            <a:off x="719971" y="11902212"/>
            <a:ext cx="3519845" cy="242054"/>
          </a:xfrm>
          <a:prstGeom prst="rect">
            <a:avLst/>
          </a:prstGeom>
          <a:noFill/>
          <a:ln/>
        </p:spPr>
        <p:txBody>
          <a:bodyPr wrap="none" lIns="0" tIns="0" rIns="0" bIns="0" rtlCol="0" anchor="t"/>
          <a:lstStyle/>
          <a:p>
            <a:pPr algn="l" indent="0" marL="0">
              <a:lnSpc>
                <a:spcPts val="1900"/>
              </a:lnSpc>
              <a:buNone/>
            </a:pPr>
            <a:r>
              <a:rPr lang="en-US" sz="1500" b="1" dirty="0">
                <a:solidFill>
                  <a:srgbClr val="D7E5D8"/>
                </a:solidFill>
                <a:latin typeface="Syne Extra Bold" pitchFamily="34" charset="0"/>
                <a:ea typeface="Syne Extra Bold" pitchFamily="34" charset="-122"/>
                <a:cs typeface="Syne Extra Bold" pitchFamily="34" charset="-120"/>
              </a:rPr>
              <a:t>Fertilizantes Orgânicos</a:t>
            </a:r>
            <a:endParaRPr lang="en-US" sz="1500" dirty="0"/>
          </a:p>
        </p:txBody>
      </p:sp>
      <p:sp>
        <p:nvSpPr>
          <p:cNvPr id="19" name="Text 16"/>
          <p:cNvSpPr/>
          <p:nvPr/>
        </p:nvSpPr>
        <p:spPr>
          <a:xfrm>
            <a:off x="719971" y="12237135"/>
            <a:ext cx="4056459"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São opções sustentáveis e seguras para uso doméstico:</a:t>
            </a:r>
            <a:endParaRPr lang="en-US" sz="1200" dirty="0"/>
          </a:p>
        </p:txBody>
      </p:sp>
      <p:sp>
        <p:nvSpPr>
          <p:cNvPr id="20" name="Text 17"/>
          <p:cNvSpPr/>
          <p:nvPr/>
        </p:nvSpPr>
        <p:spPr>
          <a:xfrm>
            <a:off x="719971" y="12577773"/>
            <a:ext cx="4056459"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Húmus de minhoca:</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Excelente condicionador de solo, rico em micronutrientes</a:t>
            </a:r>
            <a:endParaRPr lang="en-US" sz="1200" dirty="0"/>
          </a:p>
        </p:txBody>
      </p:sp>
      <p:sp>
        <p:nvSpPr>
          <p:cNvPr id="21" name="Text 18"/>
          <p:cNvSpPr/>
          <p:nvPr/>
        </p:nvSpPr>
        <p:spPr>
          <a:xfrm>
            <a:off x="719971" y="13127485"/>
            <a:ext cx="4056459"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Farinha de ossos:</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Fonte de fósforo, importante para floração e raízes</a:t>
            </a:r>
            <a:endParaRPr lang="en-US" sz="1200" dirty="0"/>
          </a:p>
        </p:txBody>
      </p:sp>
      <p:sp>
        <p:nvSpPr>
          <p:cNvPr id="22" name="Text 19"/>
          <p:cNvSpPr/>
          <p:nvPr/>
        </p:nvSpPr>
        <p:spPr>
          <a:xfrm>
            <a:off x="719971" y="13677198"/>
            <a:ext cx="4056459"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Torta de mamona:</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Rica em nitrogênio, estimula o crescimento foliar</a:t>
            </a:r>
            <a:endParaRPr lang="en-US" sz="1200" dirty="0"/>
          </a:p>
        </p:txBody>
      </p:sp>
      <p:sp>
        <p:nvSpPr>
          <p:cNvPr id="23" name="Text 20"/>
          <p:cNvSpPr/>
          <p:nvPr/>
        </p:nvSpPr>
        <p:spPr>
          <a:xfrm>
            <a:off x="719971" y="14226910"/>
            <a:ext cx="4056459"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Compostagem caseira:</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Aproveita resíduos orgânicos da cozinha</a:t>
            </a:r>
            <a:endParaRPr lang="en-US" sz="1200" dirty="0"/>
          </a:p>
        </p:txBody>
      </p:sp>
      <p:sp>
        <p:nvSpPr>
          <p:cNvPr id="24" name="Text 21"/>
          <p:cNvSpPr/>
          <p:nvPr/>
        </p:nvSpPr>
        <p:spPr>
          <a:xfrm>
            <a:off x="719971" y="14815317"/>
            <a:ext cx="4056459" cy="495539"/>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Aplicação: Incorpore ao substrato a cada 2-3 meses ou use em forma de chá (diluído em água)</a:t>
            </a:r>
            <a:endParaRPr lang="en-US" sz="1200" dirty="0"/>
          </a:p>
        </p:txBody>
      </p:sp>
      <p:sp>
        <p:nvSpPr>
          <p:cNvPr id="25" name="Shape 22"/>
          <p:cNvSpPr/>
          <p:nvPr/>
        </p:nvSpPr>
        <p:spPr>
          <a:xfrm>
            <a:off x="5109091" y="11724452"/>
            <a:ext cx="4411980" cy="3764164"/>
          </a:xfrm>
          <a:prstGeom prst="roundRect">
            <a:avLst>
              <a:gd name="adj" fmla="val 1729"/>
            </a:avLst>
          </a:prstGeom>
          <a:noFill/>
          <a:ln w="22860">
            <a:solidFill>
              <a:srgbClr val="6D9121"/>
            </a:solidFill>
            <a:prstDash val="solid"/>
          </a:ln>
        </p:spPr>
      </p:sp>
      <p:sp>
        <p:nvSpPr>
          <p:cNvPr id="26" name="Text 23"/>
          <p:cNvSpPr/>
          <p:nvPr/>
        </p:nvSpPr>
        <p:spPr>
          <a:xfrm>
            <a:off x="5286851" y="11902212"/>
            <a:ext cx="3411260" cy="242054"/>
          </a:xfrm>
          <a:prstGeom prst="rect">
            <a:avLst/>
          </a:prstGeom>
          <a:noFill/>
          <a:ln/>
        </p:spPr>
        <p:txBody>
          <a:bodyPr wrap="none" lIns="0" tIns="0" rIns="0" bIns="0" rtlCol="0" anchor="t"/>
          <a:lstStyle/>
          <a:p>
            <a:pPr algn="l" indent="0" marL="0">
              <a:lnSpc>
                <a:spcPts val="1900"/>
              </a:lnSpc>
              <a:buNone/>
            </a:pPr>
            <a:r>
              <a:rPr lang="en-US" sz="1500" b="1" dirty="0">
                <a:solidFill>
                  <a:srgbClr val="D7E5D8"/>
                </a:solidFill>
                <a:latin typeface="Syne Extra Bold" pitchFamily="34" charset="0"/>
                <a:ea typeface="Syne Extra Bold" pitchFamily="34" charset="-122"/>
                <a:cs typeface="Syne Extra Bold" pitchFamily="34" charset="-120"/>
              </a:rPr>
              <a:t>Fertilizantes Químicos</a:t>
            </a:r>
            <a:endParaRPr lang="en-US" sz="1500" dirty="0"/>
          </a:p>
        </p:txBody>
      </p:sp>
      <p:sp>
        <p:nvSpPr>
          <p:cNvPr id="27" name="Text 24"/>
          <p:cNvSpPr/>
          <p:nvPr/>
        </p:nvSpPr>
        <p:spPr>
          <a:xfrm>
            <a:off x="5286851" y="12237135"/>
            <a:ext cx="4056459"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Oferecem nutrição mais imediata e concentrada:</a:t>
            </a:r>
            <a:endParaRPr lang="en-US" sz="1200" dirty="0"/>
          </a:p>
        </p:txBody>
      </p:sp>
      <p:sp>
        <p:nvSpPr>
          <p:cNvPr id="28" name="Text 25"/>
          <p:cNvSpPr/>
          <p:nvPr/>
        </p:nvSpPr>
        <p:spPr>
          <a:xfrm>
            <a:off x="5286851" y="12577773"/>
            <a:ext cx="4056459"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NPK líquido:</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Fórmulas balanceadas para diferentes fases (crescimento/floração)</a:t>
            </a:r>
            <a:endParaRPr lang="en-US" sz="1200" dirty="0"/>
          </a:p>
        </p:txBody>
      </p:sp>
      <p:sp>
        <p:nvSpPr>
          <p:cNvPr id="29" name="Text 26"/>
          <p:cNvSpPr/>
          <p:nvPr/>
        </p:nvSpPr>
        <p:spPr>
          <a:xfrm>
            <a:off x="5286851" y="13127485"/>
            <a:ext cx="4056459"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Bastonetes de liberação lenta:</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Prático, libera nutrientes gradualmente</a:t>
            </a:r>
            <a:endParaRPr lang="en-US" sz="1200" dirty="0"/>
          </a:p>
        </p:txBody>
      </p:sp>
      <p:sp>
        <p:nvSpPr>
          <p:cNvPr id="30" name="Text 27"/>
          <p:cNvSpPr/>
          <p:nvPr/>
        </p:nvSpPr>
        <p:spPr>
          <a:xfrm>
            <a:off x="5286851" y="13677198"/>
            <a:ext cx="4056459"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Fertilizantes foliares:</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Aplicados diretamente nas folhas por pulverização</a:t>
            </a:r>
            <a:endParaRPr lang="en-US" sz="1200" dirty="0"/>
          </a:p>
        </p:txBody>
      </p:sp>
      <p:sp>
        <p:nvSpPr>
          <p:cNvPr id="31" name="Text 28"/>
          <p:cNvSpPr/>
          <p:nvPr/>
        </p:nvSpPr>
        <p:spPr>
          <a:xfrm>
            <a:off x="5286851" y="14265605"/>
            <a:ext cx="4056459" cy="495539"/>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Aplicação: Siga rigorosamente as instruções do fabricante quanto à diluição e frequência</a:t>
            </a:r>
            <a:endParaRPr lang="en-US" sz="1200" dirty="0"/>
          </a:p>
        </p:txBody>
      </p:sp>
      <p:sp>
        <p:nvSpPr>
          <p:cNvPr id="32" name="Shape 29"/>
          <p:cNvSpPr/>
          <p:nvPr/>
        </p:nvSpPr>
        <p:spPr>
          <a:xfrm>
            <a:off x="9675971" y="11724452"/>
            <a:ext cx="4411980" cy="3764164"/>
          </a:xfrm>
          <a:prstGeom prst="roundRect">
            <a:avLst>
              <a:gd name="adj" fmla="val 1729"/>
            </a:avLst>
          </a:prstGeom>
          <a:noFill/>
          <a:ln w="22860">
            <a:solidFill>
              <a:srgbClr val="6D9121"/>
            </a:solidFill>
            <a:prstDash val="solid"/>
          </a:ln>
        </p:spPr>
      </p:sp>
      <p:sp>
        <p:nvSpPr>
          <p:cNvPr id="33" name="Text 30"/>
          <p:cNvSpPr/>
          <p:nvPr/>
        </p:nvSpPr>
        <p:spPr>
          <a:xfrm>
            <a:off x="9853732" y="11902212"/>
            <a:ext cx="4056459" cy="484109"/>
          </a:xfrm>
          <a:prstGeom prst="rect">
            <a:avLst/>
          </a:prstGeom>
          <a:noFill/>
          <a:ln/>
        </p:spPr>
        <p:txBody>
          <a:bodyPr wrap="square" lIns="0" tIns="0" rIns="0" bIns="0" rtlCol="0" anchor="t"/>
          <a:lstStyle/>
          <a:p>
            <a:pPr algn="l" indent="0" marL="0">
              <a:lnSpc>
                <a:spcPts val="1900"/>
              </a:lnSpc>
              <a:buNone/>
            </a:pPr>
            <a:r>
              <a:rPr lang="en-US" sz="1500" b="1" dirty="0">
                <a:solidFill>
                  <a:srgbClr val="D7E5D8"/>
                </a:solidFill>
                <a:latin typeface="Syne Extra Bold" pitchFamily="34" charset="0"/>
                <a:ea typeface="Syne Extra Bold" pitchFamily="34" charset="-122"/>
                <a:cs typeface="Syne Extra Bold" pitchFamily="34" charset="-120"/>
              </a:rPr>
              <a:t>Produtos Naturais Caseiros</a:t>
            </a:r>
            <a:endParaRPr lang="en-US" sz="1500" dirty="0"/>
          </a:p>
        </p:txBody>
      </p:sp>
      <p:sp>
        <p:nvSpPr>
          <p:cNvPr id="34" name="Text 31"/>
          <p:cNvSpPr/>
          <p:nvPr/>
        </p:nvSpPr>
        <p:spPr>
          <a:xfrm>
            <a:off x="9853732" y="12479190"/>
            <a:ext cx="4056459"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Alternativas econômicas e ecológicas:</a:t>
            </a:r>
            <a:endParaRPr lang="en-US" sz="1200" dirty="0"/>
          </a:p>
        </p:txBody>
      </p:sp>
      <p:sp>
        <p:nvSpPr>
          <p:cNvPr id="35" name="Text 32"/>
          <p:cNvSpPr/>
          <p:nvPr/>
        </p:nvSpPr>
        <p:spPr>
          <a:xfrm>
            <a:off x="9853732" y="12819828"/>
            <a:ext cx="4056459"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Água de arroz:</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Rica em fósforo e vitaminas do complexo B</a:t>
            </a:r>
            <a:endParaRPr lang="en-US" sz="1200" dirty="0"/>
          </a:p>
        </p:txBody>
      </p:sp>
      <p:sp>
        <p:nvSpPr>
          <p:cNvPr id="36" name="Text 33"/>
          <p:cNvSpPr/>
          <p:nvPr/>
        </p:nvSpPr>
        <p:spPr>
          <a:xfrm>
            <a:off x="9853732" y="13369540"/>
            <a:ext cx="4056459"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Cascas de banana:</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Fonte de potássio, excelente para estimular floração</a:t>
            </a:r>
            <a:endParaRPr lang="en-US" sz="1200" dirty="0"/>
          </a:p>
        </p:txBody>
      </p:sp>
      <p:sp>
        <p:nvSpPr>
          <p:cNvPr id="37" name="Text 34"/>
          <p:cNvSpPr/>
          <p:nvPr/>
        </p:nvSpPr>
        <p:spPr>
          <a:xfrm>
            <a:off x="9853732" y="13919252"/>
            <a:ext cx="4056459" cy="495539"/>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D7E5D8"/>
                </a:solidFill>
                <a:latin typeface="Syne" pitchFamily="34" charset="0"/>
                <a:ea typeface="Syne" pitchFamily="34" charset="-122"/>
                <a:cs typeface="Syne" pitchFamily="34" charset="-120"/>
              </a:rPr>
              <a:t>Borra de café:</a:t>
            </a:r>
            <a:pPr algn="l" indent="0" marL="0">
              <a:lnSpc>
                <a:spcPts val="1950"/>
              </a:lnSpc>
              <a:buNone/>
            </a:pPr>
            <a:r>
              <a:rPr lang="en-US" sz="1200" dirty="0">
                <a:solidFill>
                  <a:srgbClr val="D7E5D8"/>
                </a:solidFill>
                <a:latin typeface="Syne" pitchFamily="34" charset="0"/>
                <a:ea typeface="Syne" pitchFamily="34" charset="-122"/>
                <a:cs typeface="Syne" pitchFamily="34" charset="-120"/>
              </a:rPr>
              <a:t> Adiciona nitrogênio e melhora a acidez do solo</a:t>
            </a:r>
            <a:endParaRPr lang="en-US" sz="1200" dirty="0"/>
          </a:p>
        </p:txBody>
      </p:sp>
      <p:sp>
        <p:nvSpPr>
          <p:cNvPr id="38" name="Text 35"/>
          <p:cNvSpPr/>
          <p:nvPr/>
        </p:nvSpPr>
        <p:spPr>
          <a:xfrm>
            <a:off x="9853732" y="14507659"/>
            <a:ext cx="4056459" cy="495539"/>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Aplicação: Use com moderação, como complemento a outras formas de nutrição</a:t>
            </a:r>
            <a:endParaRPr lang="en-US" sz="1200" dirty="0"/>
          </a:p>
        </p:txBody>
      </p:sp>
      <p:sp>
        <p:nvSpPr>
          <p:cNvPr id="39" name="Text 36"/>
          <p:cNvSpPr/>
          <p:nvPr/>
        </p:nvSpPr>
        <p:spPr>
          <a:xfrm>
            <a:off x="542211" y="15721026"/>
            <a:ext cx="3875246" cy="242054"/>
          </a:xfrm>
          <a:prstGeom prst="rect">
            <a:avLst/>
          </a:prstGeom>
          <a:noFill/>
          <a:ln/>
        </p:spPr>
        <p:txBody>
          <a:bodyPr wrap="none" lIns="0" tIns="0" rIns="0" bIns="0" rtlCol="0" anchor="t"/>
          <a:lstStyle/>
          <a:p>
            <a:pPr algn="l" indent="0" marL="0">
              <a:lnSpc>
                <a:spcPts val="1900"/>
              </a:lnSpc>
              <a:buNone/>
            </a:pPr>
            <a:r>
              <a:rPr lang="en-US" sz="1500" b="1" dirty="0">
                <a:solidFill>
                  <a:srgbClr val="F0F4F1"/>
                </a:solidFill>
                <a:latin typeface="Syne Extra Bold" pitchFamily="34" charset="0"/>
                <a:ea typeface="Syne Extra Bold" pitchFamily="34" charset="-122"/>
                <a:cs typeface="Syne Extra Bold" pitchFamily="34" charset="-120"/>
              </a:rPr>
              <a:t>Calendário de Adubação</a:t>
            </a:r>
            <a:endParaRPr lang="en-US" sz="1500" dirty="0"/>
          </a:p>
        </p:txBody>
      </p:sp>
      <p:sp>
        <p:nvSpPr>
          <p:cNvPr id="40" name="Shape 37"/>
          <p:cNvSpPr/>
          <p:nvPr/>
        </p:nvSpPr>
        <p:spPr>
          <a:xfrm>
            <a:off x="542211" y="16195491"/>
            <a:ext cx="13545860" cy="2754513"/>
          </a:xfrm>
          <a:prstGeom prst="roundRect">
            <a:avLst>
              <a:gd name="adj" fmla="val 2363"/>
            </a:avLst>
          </a:prstGeom>
          <a:noFill/>
          <a:ln w="7620">
            <a:solidFill>
              <a:srgbClr val="FFFFFF">
                <a:alpha val="24000"/>
              </a:srgbClr>
            </a:solidFill>
            <a:prstDash val="solid"/>
          </a:ln>
        </p:spPr>
      </p:sp>
      <p:sp>
        <p:nvSpPr>
          <p:cNvPr id="41" name="Shape 38"/>
          <p:cNvSpPr/>
          <p:nvPr/>
        </p:nvSpPr>
        <p:spPr>
          <a:xfrm>
            <a:off x="549831" y="16203111"/>
            <a:ext cx="13530620" cy="448747"/>
          </a:xfrm>
          <a:prstGeom prst="rect">
            <a:avLst/>
          </a:prstGeom>
          <a:solidFill>
            <a:srgbClr val="FFFFFF">
              <a:alpha val="4000"/>
            </a:srgbClr>
          </a:solidFill>
          <a:ln/>
        </p:spPr>
      </p:sp>
      <p:sp>
        <p:nvSpPr>
          <p:cNvPr id="42" name="Text 39"/>
          <p:cNvSpPr/>
          <p:nvPr/>
        </p:nvSpPr>
        <p:spPr>
          <a:xfrm>
            <a:off x="705088" y="16303600"/>
            <a:ext cx="3068955" cy="247769"/>
          </a:xfrm>
          <a:prstGeom prst="rect">
            <a:avLst/>
          </a:prstGeom>
          <a:noFill/>
          <a:ln/>
        </p:spPr>
        <p:txBody>
          <a:bodyPr wrap="none" lIns="0" tIns="0" rIns="0" bIns="0" rtlCol="0" anchor="t"/>
          <a:lstStyle/>
          <a:p>
            <a:pPr algn="l" indent="0" marL="0">
              <a:lnSpc>
                <a:spcPts val="1950"/>
              </a:lnSpc>
              <a:buNone/>
            </a:pPr>
            <a:r>
              <a:rPr lang="en-US" sz="1200" b="1" dirty="0">
                <a:solidFill>
                  <a:srgbClr val="D7E5D8"/>
                </a:solidFill>
                <a:latin typeface="Syne" pitchFamily="34" charset="0"/>
                <a:ea typeface="Syne" pitchFamily="34" charset="-122"/>
                <a:cs typeface="Syne" pitchFamily="34" charset="-120"/>
              </a:rPr>
              <a:t>Tipo de Jardim</a:t>
            </a:r>
            <a:endParaRPr lang="en-US" sz="1200" dirty="0"/>
          </a:p>
        </p:txBody>
      </p:sp>
      <p:sp>
        <p:nvSpPr>
          <p:cNvPr id="43" name="Text 40"/>
          <p:cNvSpPr/>
          <p:nvPr/>
        </p:nvSpPr>
        <p:spPr>
          <a:xfrm>
            <a:off x="4091464" y="16303600"/>
            <a:ext cx="3065145" cy="247769"/>
          </a:xfrm>
          <a:prstGeom prst="rect">
            <a:avLst/>
          </a:prstGeom>
          <a:noFill/>
          <a:ln/>
        </p:spPr>
        <p:txBody>
          <a:bodyPr wrap="none" lIns="0" tIns="0" rIns="0" bIns="0" rtlCol="0" anchor="t"/>
          <a:lstStyle/>
          <a:p>
            <a:pPr algn="l" indent="0" marL="0">
              <a:lnSpc>
                <a:spcPts val="1950"/>
              </a:lnSpc>
              <a:buNone/>
            </a:pPr>
            <a:r>
              <a:rPr lang="en-US" sz="1200" b="1" dirty="0">
                <a:solidFill>
                  <a:srgbClr val="D7E5D8"/>
                </a:solidFill>
                <a:latin typeface="Syne" pitchFamily="34" charset="0"/>
                <a:ea typeface="Syne" pitchFamily="34" charset="-122"/>
                <a:cs typeface="Syne" pitchFamily="34" charset="-120"/>
              </a:rPr>
              <a:t>Período de Crescimento</a:t>
            </a:r>
            <a:endParaRPr lang="en-US" sz="1200" dirty="0"/>
          </a:p>
        </p:txBody>
      </p:sp>
      <p:sp>
        <p:nvSpPr>
          <p:cNvPr id="44" name="Text 41"/>
          <p:cNvSpPr/>
          <p:nvPr/>
        </p:nvSpPr>
        <p:spPr>
          <a:xfrm>
            <a:off x="7474029" y="16303600"/>
            <a:ext cx="3065145" cy="247769"/>
          </a:xfrm>
          <a:prstGeom prst="rect">
            <a:avLst/>
          </a:prstGeom>
          <a:noFill/>
          <a:ln/>
        </p:spPr>
        <p:txBody>
          <a:bodyPr wrap="none" lIns="0" tIns="0" rIns="0" bIns="0" rtlCol="0" anchor="t"/>
          <a:lstStyle/>
          <a:p>
            <a:pPr algn="l" indent="0" marL="0">
              <a:lnSpc>
                <a:spcPts val="1950"/>
              </a:lnSpc>
              <a:buNone/>
            </a:pPr>
            <a:r>
              <a:rPr lang="en-US" sz="1200" b="1" dirty="0">
                <a:solidFill>
                  <a:srgbClr val="D7E5D8"/>
                </a:solidFill>
                <a:latin typeface="Syne" pitchFamily="34" charset="0"/>
                <a:ea typeface="Syne" pitchFamily="34" charset="-122"/>
                <a:cs typeface="Syne" pitchFamily="34" charset="-120"/>
              </a:rPr>
              <a:t>Período de Dormência</a:t>
            </a:r>
            <a:endParaRPr lang="en-US" sz="1200" dirty="0"/>
          </a:p>
        </p:txBody>
      </p:sp>
      <p:sp>
        <p:nvSpPr>
          <p:cNvPr id="45" name="Text 42"/>
          <p:cNvSpPr/>
          <p:nvPr/>
        </p:nvSpPr>
        <p:spPr>
          <a:xfrm>
            <a:off x="10856595" y="16303600"/>
            <a:ext cx="3068955" cy="247769"/>
          </a:xfrm>
          <a:prstGeom prst="rect">
            <a:avLst/>
          </a:prstGeom>
          <a:noFill/>
          <a:ln/>
        </p:spPr>
        <p:txBody>
          <a:bodyPr wrap="none" lIns="0" tIns="0" rIns="0" bIns="0" rtlCol="0" anchor="t"/>
          <a:lstStyle/>
          <a:p>
            <a:pPr algn="l" indent="0" marL="0">
              <a:lnSpc>
                <a:spcPts val="1950"/>
              </a:lnSpc>
              <a:buNone/>
            </a:pPr>
            <a:r>
              <a:rPr lang="en-US" sz="1200" b="1" dirty="0">
                <a:solidFill>
                  <a:srgbClr val="D7E5D8"/>
                </a:solidFill>
                <a:latin typeface="Syne" pitchFamily="34" charset="0"/>
                <a:ea typeface="Syne" pitchFamily="34" charset="-122"/>
                <a:cs typeface="Syne" pitchFamily="34" charset="-120"/>
              </a:rPr>
              <a:t>Observações</a:t>
            </a:r>
            <a:endParaRPr lang="en-US" sz="1200" dirty="0"/>
          </a:p>
        </p:txBody>
      </p:sp>
      <p:sp>
        <p:nvSpPr>
          <p:cNvPr id="46" name="Shape 43"/>
          <p:cNvSpPr/>
          <p:nvPr/>
        </p:nvSpPr>
        <p:spPr>
          <a:xfrm>
            <a:off x="549831" y="16651858"/>
            <a:ext cx="13530620" cy="448747"/>
          </a:xfrm>
          <a:prstGeom prst="rect">
            <a:avLst/>
          </a:prstGeom>
          <a:solidFill>
            <a:srgbClr val="000000">
              <a:alpha val="4000"/>
            </a:srgbClr>
          </a:solidFill>
          <a:ln/>
        </p:spPr>
      </p:sp>
      <p:sp>
        <p:nvSpPr>
          <p:cNvPr id="47" name="Text 44"/>
          <p:cNvSpPr/>
          <p:nvPr/>
        </p:nvSpPr>
        <p:spPr>
          <a:xfrm>
            <a:off x="705088" y="16752346"/>
            <a:ext cx="306895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Folhagens ornamentais</a:t>
            </a:r>
            <a:endParaRPr lang="en-US" sz="1200" dirty="0"/>
          </a:p>
        </p:txBody>
      </p:sp>
      <p:sp>
        <p:nvSpPr>
          <p:cNvPr id="48" name="Text 45"/>
          <p:cNvSpPr/>
          <p:nvPr/>
        </p:nvSpPr>
        <p:spPr>
          <a:xfrm>
            <a:off x="4091464" y="16752346"/>
            <a:ext cx="306514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 cada 15-30 dias (primavera/verão)</a:t>
            </a:r>
            <a:endParaRPr lang="en-US" sz="1200" dirty="0"/>
          </a:p>
        </p:txBody>
      </p:sp>
      <p:sp>
        <p:nvSpPr>
          <p:cNvPr id="49" name="Text 46"/>
          <p:cNvSpPr/>
          <p:nvPr/>
        </p:nvSpPr>
        <p:spPr>
          <a:xfrm>
            <a:off x="7474029" y="16752346"/>
            <a:ext cx="306514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 cada 60 dias (outono/inverno)</a:t>
            </a:r>
            <a:endParaRPr lang="en-US" sz="1200" dirty="0"/>
          </a:p>
        </p:txBody>
      </p:sp>
      <p:sp>
        <p:nvSpPr>
          <p:cNvPr id="50" name="Text 47"/>
          <p:cNvSpPr/>
          <p:nvPr/>
        </p:nvSpPr>
        <p:spPr>
          <a:xfrm>
            <a:off x="10856595" y="16752346"/>
            <a:ext cx="306895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Prefira fertilizantes ricos em nitrogênio (N)</a:t>
            </a:r>
            <a:endParaRPr lang="en-US" sz="1200" dirty="0"/>
          </a:p>
        </p:txBody>
      </p:sp>
      <p:sp>
        <p:nvSpPr>
          <p:cNvPr id="51" name="Shape 48"/>
          <p:cNvSpPr/>
          <p:nvPr/>
        </p:nvSpPr>
        <p:spPr>
          <a:xfrm>
            <a:off x="549831" y="17100605"/>
            <a:ext cx="13530620" cy="696516"/>
          </a:xfrm>
          <a:prstGeom prst="rect">
            <a:avLst/>
          </a:prstGeom>
          <a:solidFill>
            <a:srgbClr val="FFFFFF">
              <a:alpha val="4000"/>
            </a:srgbClr>
          </a:solidFill>
          <a:ln/>
        </p:spPr>
      </p:sp>
      <p:sp>
        <p:nvSpPr>
          <p:cNvPr id="52" name="Text 49"/>
          <p:cNvSpPr/>
          <p:nvPr/>
        </p:nvSpPr>
        <p:spPr>
          <a:xfrm>
            <a:off x="705088" y="17201093"/>
            <a:ext cx="306895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Flores e plantas floríferas</a:t>
            </a:r>
            <a:endParaRPr lang="en-US" sz="1200" dirty="0"/>
          </a:p>
        </p:txBody>
      </p:sp>
      <p:sp>
        <p:nvSpPr>
          <p:cNvPr id="53" name="Text 50"/>
          <p:cNvSpPr/>
          <p:nvPr/>
        </p:nvSpPr>
        <p:spPr>
          <a:xfrm>
            <a:off x="4091464" y="17201093"/>
            <a:ext cx="306514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 cada 15 dias (pré e durante floração)</a:t>
            </a:r>
            <a:endParaRPr lang="en-US" sz="1200" dirty="0"/>
          </a:p>
        </p:txBody>
      </p:sp>
      <p:sp>
        <p:nvSpPr>
          <p:cNvPr id="54" name="Text 51"/>
          <p:cNvSpPr/>
          <p:nvPr/>
        </p:nvSpPr>
        <p:spPr>
          <a:xfrm>
            <a:off x="7474029" y="17201093"/>
            <a:ext cx="306514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 cada 45-60 dias (após floração)</a:t>
            </a:r>
            <a:endParaRPr lang="en-US" sz="1200" dirty="0"/>
          </a:p>
        </p:txBody>
      </p:sp>
      <p:sp>
        <p:nvSpPr>
          <p:cNvPr id="55" name="Text 52"/>
          <p:cNvSpPr/>
          <p:nvPr/>
        </p:nvSpPr>
        <p:spPr>
          <a:xfrm>
            <a:off x="10856595" y="17201093"/>
            <a:ext cx="3068955" cy="495539"/>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Use fórmulas ricas em fósforo (P) e potássio (K)</a:t>
            </a:r>
            <a:endParaRPr lang="en-US" sz="1200" dirty="0"/>
          </a:p>
        </p:txBody>
      </p:sp>
      <p:sp>
        <p:nvSpPr>
          <p:cNvPr id="56" name="Shape 53"/>
          <p:cNvSpPr/>
          <p:nvPr/>
        </p:nvSpPr>
        <p:spPr>
          <a:xfrm>
            <a:off x="549831" y="17797121"/>
            <a:ext cx="13530620" cy="696516"/>
          </a:xfrm>
          <a:prstGeom prst="rect">
            <a:avLst/>
          </a:prstGeom>
          <a:solidFill>
            <a:srgbClr val="000000">
              <a:alpha val="4000"/>
            </a:srgbClr>
          </a:solidFill>
          <a:ln/>
        </p:spPr>
      </p:sp>
      <p:sp>
        <p:nvSpPr>
          <p:cNvPr id="57" name="Text 54"/>
          <p:cNvSpPr/>
          <p:nvPr/>
        </p:nvSpPr>
        <p:spPr>
          <a:xfrm>
            <a:off x="705088" y="17897610"/>
            <a:ext cx="306895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Hortas verticais</a:t>
            </a:r>
            <a:endParaRPr lang="en-US" sz="1200" dirty="0"/>
          </a:p>
        </p:txBody>
      </p:sp>
      <p:sp>
        <p:nvSpPr>
          <p:cNvPr id="58" name="Text 55"/>
          <p:cNvSpPr/>
          <p:nvPr/>
        </p:nvSpPr>
        <p:spPr>
          <a:xfrm>
            <a:off x="4091464" y="17897610"/>
            <a:ext cx="306514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 cada 15 dias durante todo o ciclo</a:t>
            </a:r>
            <a:endParaRPr lang="en-US" sz="1200" dirty="0"/>
          </a:p>
        </p:txBody>
      </p:sp>
      <p:sp>
        <p:nvSpPr>
          <p:cNvPr id="59" name="Text 56"/>
          <p:cNvSpPr/>
          <p:nvPr/>
        </p:nvSpPr>
        <p:spPr>
          <a:xfrm>
            <a:off x="7474029" y="17897610"/>
            <a:ext cx="306514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t>
            </a:r>
            <a:endParaRPr lang="en-US" sz="1200" dirty="0"/>
          </a:p>
        </p:txBody>
      </p:sp>
      <p:sp>
        <p:nvSpPr>
          <p:cNvPr id="60" name="Text 57"/>
          <p:cNvSpPr/>
          <p:nvPr/>
        </p:nvSpPr>
        <p:spPr>
          <a:xfrm>
            <a:off x="10856595" y="17897610"/>
            <a:ext cx="3068955" cy="495539"/>
          </a:xfrm>
          <a:prstGeom prst="rect">
            <a:avLst/>
          </a:prstGeom>
          <a:noFill/>
          <a:ln/>
        </p:spPr>
        <p:txBody>
          <a:bodyPr wrap="squar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Prefira adubos orgânicos para plantas comestíveis</a:t>
            </a:r>
            <a:endParaRPr lang="en-US" sz="1200" dirty="0"/>
          </a:p>
        </p:txBody>
      </p:sp>
      <p:sp>
        <p:nvSpPr>
          <p:cNvPr id="61" name="Shape 58"/>
          <p:cNvSpPr/>
          <p:nvPr/>
        </p:nvSpPr>
        <p:spPr>
          <a:xfrm>
            <a:off x="549831" y="18493637"/>
            <a:ext cx="13530620" cy="448747"/>
          </a:xfrm>
          <a:prstGeom prst="rect">
            <a:avLst/>
          </a:prstGeom>
          <a:solidFill>
            <a:srgbClr val="FFFFFF">
              <a:alpha val="4000"/>
            </a:srgbClr>
          </a:solidFill>
          <a:ln/>
        </p:spPr>
      </p:sp>
      <p:sp>
        <p:nvSpPr>
          <p:cNvPr id="62" name="Text 59"/>
          <p:cNvSpPr/>
          <p:nvPr/>
        </p:nvSpPr>
        <p:spPr>
          <a:xfrm>
            <a:off x="705088" y="18594126"/>
            <a:ext cx="306895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Suculentas e cactos</a:t>
            </a:r>
            <a:endParaRPr lang="en-US" sz="1200" dirty="0"/>
          </a:p>
        </p:txBody>
      </p:sp>
      <p:sp>
        <p:nvSpPr>
          <p:cNvPr id="63" name="Text 60"/>
          <p:cNvSpPr/>
          <p:nvPr/>
        </p:nvSpPr>
        <p:spPr>
          <a:xfrm>
            <a:off x="4091464" y="18594126"/>
            <a:ext cx="306514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A cada 45-60 dias (primavera/verão)</a:t>
            </a:r>
            <a:endParaRPr lang="en-US" sz="1200" dirty="0"/>
          </a:p>
        </p:txBody>
      </p:sp>
      <p:sp>
        <p:nvSpPr>
          <p:cNvPr id="64" name="Text 61"/>
          <p:cNvSpPr/>
          <p:nvPr/>
        </p:nvSpPr>
        <p:spPr>
          <a:xfrm>
            <a:off x="7474029" y="18594126"/>
            <a:ext cx="306514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Não adubar (outono/inverno)</a:t>
            </a:r>
            <a:endParaRPr lang="en-US" sz="1200" dirty="0"/>
          </a:p>
        </p:txBody>
      </p:sp>
      <p:sp>
        <p:nvSpPr>
          <p:cNvPr id="65" name="Text 62"/>
          <p:cNvSpPr/>
          <p:nvPr/>
        </p:nvSpPr>
        <p:spPr>
          <a:xfrm>
            <a:off x="10856595" y="18594126"/>
            <a:ext cx="3068955" cy="247769"/>
          </a:xfrm>
          <a:prstGeom prst="rect">
            <a:avLst/>
          </a:prstGeom>
          <a:noFill/>
          <a:ln/>
        </p:spPr>
        <p:txBody>
          <a:bodyPr wrap="none" lIns="0" tIns="0" rIns="0" bIns="0" rtlCol="0" anchor="t"/>
          <a:lstStyle/>
          <a:p>
            <a:pPr algn="l" indent="0" marL="0">
              <a:lnSpc>
                <a:spcPts val="1950"/>
              </a:lnSpc>
              <a:buNone/>
            </a:pPr>
            <a:r>
              <a:rPr lang="en-US" sz="1200" dirty="0">
                <a:solidFill>
                  <a:srgbClr val="D7E5D8"/>
                </a:solidFill>
                <a:latin typeface="Syne" pitchFamily="34" charset="0"/>
                <a:ea typeface="Syne" pitchFamily="34" charset="-122"/>
                <a:cs typeface="Syne" pitchFamily="34" charset="-120"/>
              </a:rPr>
              <a:t>Use fertilizantes diluídos pela metade</a:t>
            </a:r>
            <a:endParaRPr lang="en-US" sz="1200" dirty="0"/>
          </a:p>
        </p:txBody>
      </p:sp>
      <p:sp>
        <p:nvSpPr>
          <p:cNvPr id="66" name="Shape 63"/>
          <p:cNvSpPr/>
          <p:nvPr/>
        </p:nvSpPr>
        <p:spPr>
          <a:xfrm>
            <a:off x="542211" y="19124312"/>
            <a:ext cx="13545860" cy="913567"/>
          </a:xfrm>
          <a:prstGeom prst="roundRect">
            <a:avLst>
              <a:gd name="adj" fmla="val 7123"/>
            </a:avLst>
          </a:prstGeom>
          <a:solidFill>
            <a:srgbClr val="334805"/>
          </a:solidFill>
          <a:ln/>
        </p:spPr>
      </p:sp>
      <p:pic>
        <p:nvPicPr>
          <p:cNvPr id="67" name="Image 1" descr="preencoded.png">    </p:cNvPr>
          <p:cNvPicPr>
            <a:picLocks noChangeAspect="1"/>
          </p:cNvPicPr>
          <p:nvPr/>
        </p:nvPicPr>
        <p:blipFill>
          <a:blip r:embed="rId2"/>
          <a:stretch>
            <a:fillRect/>
          </a:stretch>
        </p:blipFill>
        <p:spPr>
          <a:xfrm>
            <a:off x="697111" y="19349935"/>
            <a:ext cx="193596" cy="154900"/>
          </a:xfrm>
          <a:prstGeom prst="rect">
            <a:avLst/>
          </a:prstGeom>
        </p:spPr>
      </p:pic>
      <p:sp>
        <p:nvSpPr>
          <p:cNvPr id="68" name="Text 64"/>
          <p:cNvSpPr/>
          <p:nvPr/>
        </p:nvSpPr>
        <p:spPr>
          <a:xfrm>
            <a:off x="1045607" y="19317907"/>
            <a:ext cx="12887563" cy="503159"/>
          </a:xfrm>
          <a:prstGeom prst="rect">
            <a:avLst/>
          </a:prstGeom>
          <a:noFill/>
          <a:ln/>
        </p:spPr>
        <p:txBody>
          <a:bodyPr wrap="square" lIns="0" tIns="0" rIns="0" bIns="0" rtlCol="0" anchor="t"/>
          <a:lstStyle/>
          <a:p>
            <a:pPr algn="l" indent="0" marL="0">
              <a:lnSpc>
                <a:spcPts val="1950"/>
              </a:lnSpc>
              <a:buNone/>
            </a:pPr>
            <a:r>
              <a:rPr lang="en-US" sz="1200" b="1" dirty="0">
                <a:solidFill>
                  <a:srgbClr val="000000"/>
                </a:solidFill>
                <a:latin typeface="Syne" pitchFamily="34" charset="0"/>
                <a:ea typeface="Syne" pitchFamily="34" charset="-122"/>
                <a:cs typeface="Syne" pitchFamily="34" charset="-120"/>
              </a:rPr>
              <a:t>💡</a:t>
            </a:r>
            <a:pPr algn="l" indent="0" marL="0">
              <a:lnSpc>
                <a:spcPts val="1950"/>
              </a:lnSpc>
              <a:buNone/>
            </a:pPr>
            <a:r>
              <a:rPr lang="en-US" sz="1200" dirty="0">
                <a:solidFill>
                  <a:srgbClr val="FFFFFF"/>
                </a:solidFill>
                <a:latin typeface="Syne" pitchFamily="34" charset="0"/>
                <a:ea typeface="Syne" pitchFamily="34" charset="-122"/>
                <a:cs typeface="Syne" pitchFamily="34" charset="-120"/>
              </a:rPr>
              <a:t> Dica:</a:t>
            </a:r>
            <a:pPr algn="l" indent="0" marL="0">
              <a:lnSpc>
                <a:spcPts val="1950"/>
              </a:lnSpc>
              <a:buNone/>
            </a:pPr>
            <a:r>
              <a:rPr lang="en-US" sz="1200" dirty="0">
                <a:solidFill>
                  <a:srgbClr val="FFFFFF"/>
                </a:solidFill>
                <a:latin typeface="Syne" pitchFamily="34" charset="0"/>
                <a:ea typeface="Syne" pitchFamily="34" charset="-122"/>
                <a:cs typeface="Syne" pitchFamily="34" charset="-120"/>
              </a:rPr>
              <a:t> Sempre é melhor adubar "menos e mais vezes" do que aplicar grandes quantidades de uma só vez. O excesso de fertilizantes pode "queimar" as raízes e prejudicar suas plantas. Observe as reações após cada aplicação e ajuste conforme necessário.</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10552" y="479703"/>
            <a:ext cx="13409176" cy="1090137"/>
          </a:xfrm>
          <a:prstGeom prst="rect">
            <a:avLst/>
          </a:prstGeom>
          <a:noFill/>
          <a:ln/>
        </p:spPr>
        <p:txBody>
          <a:bodyPr wrap="square" lIns="0" tIns="0" rIns="0" bIns="0" rtlCol="0" anchor="t"/>
          <a:lstStyle/>
          <a:p>
            <a:pPr algn="l" indent="0" marL="0">
              <a:lnSpc>
                <a:spcPts val="4250"/>
              </a:lnSpc>
              <a:buNone/>
            </a:pPr>
            <a:r>
              <a:rPr lang="en-US" sz="3400" b="1" dirty="0">
                <a:solidFill>
                  <a:srgbClr val="F0F4F1"/>
                </a:solidFill>
                <a:latin typeface="Syne Extra Bold" pitchFamily="34" charset="0"/>
                <a:ea typeface="Syne Extra Bold" pitchFamily="34" charset="-122"/>
                <a:cs typeface="Syne Extra Bold" pitchFamily="34" charset="-120"/>
              </a:rPr>
              <a:t>Manutenção Regular: Garantindo a Longevidade do Jardim</a:t>
            </a:r>
            <a:endParaRPr lang="en-US" sz="3400" dirty="0"/>
          </a:p>
        </p:txBody>
      </p:sp>
      <p:sp>
        <p:nvSpPr>
          <p:cNvPr id="3" name="Text 1"/>
          <p:cNvSpPr/>
          <p:nvPr/>
        </p:nvSpPr>
        <p:spPr>
          <a:xfrm>
            <a:off x="610552" y="1918694"/>
            <a:ext cx="13409176" cy="558165"/>
          </a:xfrm>
          <a:prstGeom prst="rect">
            <a:avLst/>
          </a:prstGeom>
          <a:noFill/>
          <a:ln/>
        </p:spPr>
        <p:txBody>
          <a:bodyPr wrap="squar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Um jardim vertical bem-sucedido requer atenção e cuidados regulares. Diferentemente de jardins convencionais, a disposição vertical das plantas cria condições específicas que precisam ser monitoradas para evitar problemas como doenças, pragas e desequilíbrios no desenvolvimento das plantas.</a:t>
            </a:r>
            <a:endParaRPr lang="en-US" sz="1350" dirty="0"/>
          </a:p>
        </p:txBody>
      </p:sp>
      <p:sp>
        <p:nvSpPr>
          <p:cNvPr id="4" name="Text 2"/>
          <p:cNvSpPr/>
          <p:nvPr/>
        </p:nvSpPr>
        <p:spPr>
          <a:xfrm>
            <a:off x="610552" y="2738440"/>
            <a:ext cx="3997166" cy="272653"/>
          </a:xfrm>
          <a:prstGeom prst="rect">
            <a:avLst/>
          </a:prstGeom>
          <a:noFill/>
          <a:ln/>
        </p:spPr>
        <p:txBody>
          <a:bodyPr wrap="none" lIns="0" tIns="0" rIns="0" bIns="0" rtlCol="0" anchor="t"/>
          <a:lstStyle/>
          <a:p>
            <a:pPr algn="l" indent="0" marL="0">
              <a:lnSpc>
                <a:spcPts val="2100"/>
              </a:lnSpc>
              <a:buNone/>
            </a:pPr>
            <a:r>
              <a:rPr lang="en-US" sz="1700" b="1" dirty="0">
                <a:solidFill>
                  <a:srgbClr val="F0F4F1"/>
                </a:solidFill>
                <a:latin typeface="Syne Extra Bold" pitchFamily="34" charset="0"/>
                <a:ea typeface="Syne Extra Bold" pitchFamily="34" charset="-122"/>
                <a:cs typeface="Syne Extra Bold" pitchFamily="34" charset="-120"/>
              </a:rPr>
              <a:t>Rotina de Manutenção</a:t>
            </a:r>
            <a:endParaRPr lang="en-US" sz="1700" dirty="0"/>
          </a:p>
        </p:txBody>
      </p:sp>
      <p:sp>
        <p:nvSpPr>
          <p:cNvPr id="5" name="Text 3"/>
          <p:cNvSpPr/>
          <p:nvPr/>
        </p:nvSpPr>
        <p:spPr>
          <a:xfrm>
            <a:off x="610552" y="3272674"/>
            <a:ext cx="13409176" cy="558165"/>
          </a:xfrm>
          <a:prstGeom prst="rect">
            <a:avLst/>
          </a:prstGeom>
          <a:noFill/>
          <a:ln/>
        </p:spPr>
        <p:txBody>
          <a:bodyPr wrap="squar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Estabelecer uma rotina de cuidados é essencial para manter seu jardim vertical saudável e bonito. Abaixo, apresentamos um calendário de manutenção organizado por frequência:</a:t>
            </a:r>
            <a:endParaRPr lang="en-US" sz="1350" dirty="0"/>
          </a:p>
        </p:txBody>
      </p:sp>
      <p:sp>
        <p:nvSpPr>
          <p:cNvPr id="6" name="Shape 4"/>
          <p:cNvSpPr/>
          <p:nvPr/>
        </p:nvSpPr>
        <p:spPr>
          <a:xfrm>
            <a:off x="7303651" y="4027054"/>
            <a:ext cx="22860" cy="8701809"/>
          </a:xfrm>
          <a:prstGeom prst="roundRect">
            <a:avLst>
              <a:gd name="adj" fmla="val 320540"/>
            </a:avLst>
          </a:prstGeom>
          <a:solidFill>
            <a:srgbClr val="6D9121"/>
          </a:solidFill>
          <a:ln/>
        </p:spPr>
      </p:sp>
      <p:sp>
        <p:nvSpPr>
          <p:cNvPr id="7" name="Shape 5"/>
          <p:cNvSpPr/>
          <p:nvPr/>
        </p:nvSpPr>
        <p:spPr>
          <a:xfrm>
            <a:off x="6618446" y="4211840"/>
            <a:ext cx="523280" cy="22860"/>
          </a:xfrm>
          <a:prstGeom prst="roundRect">
            <a:avLst>
              <a:gd name="adj" fmla="val 320540"/>
            </a:avLst>
          </a:prstGeom>
          <a:solidFill>
            <a:srgbClr val="6D9121"/>
          </a:solidFill>
          <a:ln/>
        </p:spPr>
      </p:sp>
      <p:sp>
        <p:nvSpPr>
          <p:cNvPr id="8" name="Shape 6"/>
          <p:cNvSpPr/>
          <p:nvPr/>
        </p:nvSpPr>
        <p:spPr>
          <a:xfrm>
            <a:off x="7118866" y="4027054"/>
            <a:ext cx="392430" cy="392430"/>
          </a:xfrm>
          <a:prstGeom prst="roundRect">
            <a:avLst>
              <a:gd name="adj" fmla="val 18672"/>
            </a:avLst>
          </a:prstGeom>
          <a:solidFill>
            <a:srgbClr val="547808"/>
          </a:solidFill>
          <a:ln w="7620">
            <a:solidFill>
              <a:srgbClr val="6D9121"/>
            </a:solidFill>
            <a:prstDash val="solid"/>
          </a:ln>
        </p:spPr>
      </p:sp>
      <p:sp>
        <p:nvSpPr>
          <p:cNvPr id="9" name="Text 7"/>
          <p:cNvSpPr/>
          <p:nvPr/>
        </p:nvSpPr>
        <p:spPr>
          <a:xfrm>
            <a:off x="7184291" y="4059737"/>
            <a:ext cx="261580" cy="327065"/>
          </a:xfrm>
          <a:prstGeom prst="rect">
            <a:avLst/>
          </a:prstGeom>
          <a:noFill/>
          <a:ln/>
        </p:spPr>
        <p:txBody>
          <a:bodyPr wrap="none" lIns="0" tIns="0" rIns="0" bIns="0" rtlCol="0" anchor="t"/>
          <a:lstStyle/>
          <a:p>
            <a:pPr algn="ctr" indent="0" marL="0">
              <a:lnSpc>
                <a:spcPts val="2050"/>
              </a:lnSpc>
              <a:buNone/>
            </a:pPr>
            <a:r>
              <a:rPr lang="en-US" sz="2050" b="1" dirty="0">
                <a:solidFill>
                  <a:srgbClr val="FFFFFF"/>
                </a:solidFill>
                <a:latin typeface="Syne Extra Bold" pitchFamily="34" charset="0"/>
                <a:ea typeface="Syne Extra Bold" pitchFamily="34" charset="-122"/>
                <a:cs typeface="Syne Extra Bold" pitchFamily="34" charset="-120"/>
              </a:rPr>
              <a:t>1</a:t>
            </a:r>
            <a:endParaRPr lang="en-US" sz="2050" dirty="0"/>
          </a:p>
        </p:txBody>
      </p:sp>
      <p:sp>
        <p:nvSpPr>
          <p:cNvPr id="10" name="Text 8"/>
          <p:cNvSpPr/>
          <p:nvPr/>
        </p:nvSpPr>
        <p:spPr>
          <a:xfrm>
            <a:off x="4262080" y="4086943"/>
            <a:ext cx="2180749" cy="272653"/>
          </a:xfrm>
          <a:prstGeom prst="rect">
            <a:avLst/>
          </a:prstGeom>
          <a:noFill/>
          <a:ln/>
        </p:spPr>
        <p:txBody>
          <a:bodyPr wrap="none" lIns="0" tIns="0" rIns="0" bIns="0" rtlCol="0" anchor="t"/>
          <a:lstStyle/>
          <a:p>
            <a:pPr algn="r" indent="0" marL="0">
              <a:lnSpc>
                <a:spcPts val="2100"/>
              </a:lnSpc>
              <a:buNone/>
            </a:pPr>
            <a:r>
              <a:rPr lang="en-US" sz="1700" b="1" dirty="0">
                <a:solidFill>
                  <a:srgbClr val="D7E5D8"/>
                </a:solidFill>
                <a:latin typeface="Syne Extra Bold" pitchFamily="34" charset="0"/>
                <a:ea typeface="Syne Extra Bold" pitchFamily="34" charset="-122"/>
                <a:cs typeface="Syne Extra Bold" pitchFamily="34" charset="-120"/>
              </a:rPr>
              <a:t>Diariamente</a:t>
            </a:r>
            <a:endParaRPr lang="en-US" sz="1700" dirty="0"/>
          </a:p>
        </p:txBody>
      </p:sp>
      <p:sp>
        <p:nvSpPr>
          <p:cNvPr id="11" name="Text 9"/>
          <p:cNvSpPr/>
          <p:nvPr/>
        </p:nvSpPr>
        <p:spPr>
          <a:xfrm>
            <a:off x="610552" y="4464252"/>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Observação geral:</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Dedique alguns minutos para observar suas plantas, identificando rapidamente quaisquer sinais de problemas</a:t>
            </a:r>
            <a:endParaRPr lang="en-US" sz="1350" dirty="0"/>
          </a:p>
        </p:txBody>
      </p:sp>
      <p:sp>
        <p:nvSpPr>
          <p:cNvPr id="12" name="Text 10"/>
          <p:cNvSpPr/>
          <p:nvPr/>
        </p:nvSpPr>
        <p:spPr>
          <a:xfrm>
            <a:off x="610552" y="5083378"/>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Verificação de umidade:</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Toque o substrato para avaliar a necessidade de irrigação</a:t>
            </a:r>
            <a:endParaRPr lang="en-US" sz="1350" dirty="0"/>
          </a:p>
        </p:txBody>
      </p:sp>
      <p:sp>
        <p:nvSpPr>
          <p:cNvPr id="13" name="Text 11"/>
          <p:cNvSpPr/>
          <p:nvPr/>
        </p:nvSpPr>
        <p:spPr>
          <a:xfrm>
            <a:off x="610552" y="5702503"/>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Ventilação:</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Em dias muito quentes, garanta boa circulação de ar (abra janelas se possível)</a:t>
            </a:r>
            <a:endParaRPr lang="en-US" sz="1350" dirty="0"/>
          </a:p>
        </p:txBody>
      </p:sp>
      <p:sp>
        <p:nvSpPr>
          <p:cNvPr id="14" name="Shape 12"/>
          <p:cNvSpPr/>
          <p:nvPr/>
        </p:nvSpPr>
        <p:spPr>
          <a:xfrm>
            <a:off x="7488436" y="5258519"/>
            <a:ext cx="523280" cy="22860"/>
          </a:xfrm>
          <a:prstGeom prst="roundRect">
            <a:avLst>
              <a:gd name="adj" fmla="val 320540"/>
            </a:avLst>
          </a:prstGeom>
          <a:solidFill>
            <a:srgbClr val="6D9121"/>
          </a:solidFill>
          <a:ln/>
        </p:spPr>
      </p:sp>
      <p:sp>
        <p:nvSpPr>
          <p:cNvPr id="15" name="Shape 13"/>
          <p:cNvSpPr/>
          <p:nvPr/>
        </p:nvSpPr>
        <p:spPr>
          <a:xfrm>
            <a:off x="7118866" y="5073734"/>
            <a:ext cx="392430" cy="392430"/>
          </a:xfrm>
          <a:prstGeom prst="roundRect">
            <a:avLst>
              <a:gd name="adj" fmla="val 18672"/>
            </a:avLst>
          </a:prstGeom>
          <a:solidFill>
            <a:srgbClr val="547808"/>
          </a:solidFill>
          <a:ln w="7620">
            <a:solidFill>
              <a:srgbClr val="6D9121"/>
            </a:solidFill>
            <a:prstDash val="solid"/>
          </a:ln>
        </p:spPr>
      </p:sp>
      <p:sp>
        <p:nvSpPr>
          <p:cNvPr id="16" name="Text 14"/>
          <p:cNvSpPr/>
          <p:nvPr/>
        </p:nvSpPr>
        <p:spPr>
          <a:xfrm>
            <a:off x="7184291" y="5106416"/>
            <a:ext cx="261580" cy="327065"/>
          </a:xfrm>
          <a:prstGeom prst="rect">
            <a:avLst/>
          </a:prstGeom>
          <a:noFill/>
          <a:ln/>
        </p:spPr>
        <p:txBody>
          <a:bodyPr wrap="none" lIns="0" tIns="0" rIns="0" bIns="0" rtlCol="0" anchor="t"/>
          <a:lstStyle/>
          <a:p>
            <a:pPr algn="ctr" indent="0" marL="0">
              <a:lnSpc>
                <a:spcPts val="2050"/>
              </a:lnSpc>
              <a:buNone/>
            </a:pPr>
            <a:r>
              <a:rPr lang="en-US" sz="2050" b="1" dirty="0">
                <a:solidFill>
                  <a:srgbClr val="FFFFFF"/>
                </a:solidFill>
                <a:latin typeface="Syne Extra Bold" pitchFamily="34" charset="0"/>
                <a:ea typeface="Syne Extra Bold" pitchFamily="34" charset="-122"/>
                <a:cs typeface="Syne Extra Bold" pitchFamily="34" charset="-120"/>
              </a:rPr>
              <a:t>2</a:t>
            </a:r>
            <a:endParaRPr lang="en-US" sz="2050" dirty="0"/>
          </a:p>
        </p:txBody>
      </p:sp>
      <p:sp>
        <p:nvSpPr>
          <p:cNvPr id="17" name="Text 15"/>
          <p:cNvSpPr/>
          <p:nvPr/>
        </p:nvSpPr>
        <p:spPr>
          <a:xfrm>
            <a:off x="8187333" y="5133622"/>
            <a:ext cx="2715458" cy="272653"/>
          </a:xfrm>
          <a:prstGeom prst="rect">
            <a:avLst/>
          </a:prstGeom>
          <a:noFill/>
          <a:ln/>
        </p:spPr>
        <p:txBody>
          <a:bodyPr wrap="none" lIns="0" tIns="0" rIns="0" bIns="0" rtlCol="0" anchor="t"/>
          <a:lstStyle/>
          <a:p>
            <a:pPr algn="l" indent="0" marL="0">
              <a:lnSpc>
                <a:spcPts val="2100"/>
              </a:lnSpc>
              <a:buNone/>
            </a:pPr>
            <a:r>
              <a:rPr lang="en-US" sz="1700" b="1" dirty="0">
                <a:solidFill>
                  <a:srgbClr val="D7E5D8"/>
                </a:solidFill>
                <a:latin typeface="Syne Extra Bold" pitchFamily="34" charset="0"/>
                <a:ea typeface="Syne Extra Bold" pitchFamily="34" charset="-122"/>
                <a:cs typeface="Syne Extra Bold" pitchFamily="34" charset="-120"/>
              </a:rPr>
              <a:t>Semanalmente</a:t>
            </a:r>
            <a:endParaRPr lang="en-US" sz="1700" dirty="0"/>
          </a:p>
        </p:txBody>
      </p:sp>
      <p:sp>
        <p:nvSpPr>
          <p:cNvPr id="18" name="Text 16"/>
          <p:cNvSpPr/>
          <p:nvPr/>
        </p:nvSpPr>
        <p:spPr>
          <a:xfrm>
            <a:off x="8187333" y="5510932"/>
            <a:ext cx="5832396"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Remoção de folhas secas:</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Retire folhas amareladas ou secas para prevenir doenças</a:t>
            </a:r>
            <a:endParaRPr lang="en-US" sz="1350" dirty="0"/>
          </a:p>
        </p:txBody>
      </p:sp>
      <p:sp>
        <p:nvSpPr>
          <p:cNvPr id="19" name="Text 17"/>
          <p:cNvSpPr/>
          <p:nvPr/>
        </p:nvSpPr>
        <p:spPr>
          <a:xfrm>
            <a:off x="8187333" y="6130057"/>
            <a:ext cx="5832396"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Limpeza das folhas:</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Remova poeira com pano úmido ou borrifador (melhora a fotossíntese)</a:t>
            </a:r>
            <a:endParaRPr lang="en-US" sz="1350" dirty="0"/>
          </a:p>
        </p:txBody>
      </p:sp>
      <p:sp>
        <p:nvSpPr>
          <p:cNvPr id="20" name="Text 18"/>
          <p:cNvSpPr/>
          <p:nvPr/>
        </p:nvSpPr>
        <p:spPr>
          <a:xfrm>
            <a:off x="8187333" y="6749183"/>
            <a:ext cx="5832396"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Verificação de pragas:</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Examine a parte inferior das folhas e junções em busca de insetos</a:t>
            </a:r>
            <a:endParaRPr lang="en-US" sz="1350" dirty="0"/>
          </a:p>
        </p:txBody>
      </p:sp>
      <p:sp>
        <p:nvSpPr>
          <p:cNvPr id="21" name="Text 19"/>
          <p:cNvSpPr/>
          <p:nvPr/>
        </p:nvSpPr>
        <p:spPr>
          <a:xfrm>
            <a:off x="8187333" y="7368308"/>
            <a:ext cx="5832396"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Rotação:</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Se possível, gire o jardim vertical para garantir iluminação uniforme</a:t>
            </a:r>
            <a:endParaRPr lang="en-US" sz="1350" dirty="0"/>
          </a:p>
        </p:txBody>
      </p:sp>
      <p:sp>
        <p:nvSpPr>
          <p:cNvPr id="22" name="Shape 20"/>
          <p:cNvSpPr/>
          <p:nvPr/>
        </p:nvSpPr>
        <p:spPr>
          <a:xfrm>
            <a:off x="6618446" y="6859316"/>
            <a:ext cx="523280" cy="22860"/>
          </a:xfrm>
          <a:prstGeom prst="roundRect">
            <a:avLst>
              <a:gd name="adj" fmla="val 320540"/>
            </a:avLst>
          </a:prstGeom>
          <a:solidFill>
            <a:srgbClr val="6D9121"/>
          </a:solidFill>
          <a:ln/>
        </p:spPr>
      </p:sp>
      <p:sp>
        <p:nvSpPr>
          <p:cNvPr id="23" name="Shape 21"/>
          <p:cNvSpPr/>
          <p:nvPr/>
        </p:nvSpPr>
        <p:spPr>
          <a:xfrm>
            <a:off x="7118866" y="6674530"/>
            <a:ext cx="392430" cy="392430"/>
          </a:xfrm>
          <a:prstGeom prst="roundRect">
            <a:avLst>
              <a:gd name="adj" fmla="val 18672"/>
            </a:avLst>
          </a:prstGeom>
          <a:solidFill>
            <a:srgbClr val="547808"/>
          </a:solidFill>
          <a:ln w="7620">
            <a:solidFill>
              <a:srgbClr val="6D9121"/>
            </a:solidFill>
            <a:prstDash val="solid"/>
          </a:ln>
        </p:spPr>
      </p:sp>
      <p:sp>
        <p:nvSpPr>
          <p:cNvPr id="24" name="Text 22"/>
          <p:cNvSpPr/>
          <p:nvPr/>
        </p:nvSpPr>
        <p:spPr>
          <a:xfrm>
            <a:off x="7184291" y="6707213"/>
            <a:ext cx="261580" cy="327065"/>
          </a:xfrm>
          <a:prstGeom prst="rect">
            <a:avLst/>
          </a:prstGeom>
          <a:noFill/>
          <a:ln/>
        </p:spPr>
        <p:txBody>
          <a:bodyPr wrap="none" lIns="0" tIns="0" rIns="0" bIns="0" rtlCol="0" anchor="t"/>
          <a:lstStyle/>
          <a:p>
            <a:pPr algn="ctr" indent="0" marL="0">
              <a:lnSpc>
                <a:spcPts val="2050"/>
              </a:lnSpc>
              <a:buNone/>
            </a:pPr>
            <a:r>
              <a:rPr lang="en-US" sz="2050" b="1" dirty="0">
                <a:solidFill>
                  <a:srgbClr val="FFFFFF"/>
                </a:solidFill>
                <a:latin typeface="Syne Extra Bold" pitchFamily="34" charset="0"/>
                <a:ea typeface="Syne Extra Bold" pitchFamily="34" charset="-122"/>
                <a:cs typeface="Syne Extra Bold" pitchFamily="34" charset="-120"/>
              </a:rPr>
              <a:t>3</a:t>
            </a:r>
            <a:endParaRPr lang="en-US" sz="2050" dirty="0"/>
          </a:p>
        </p:txBody>
      </p:sp>
      <p:sp>
        <p:nvSpPr>
          <p:cNvPr id="25" name="Text 23"/>
          <p:cNvSpPr/>
          <p:nvPr/>
        </p:nvSpPr>
        <p:spPr>
          <a:xfrm>
            <a:off x="4021812" y="6734419"/>
            <a:ext cx="2421017" cy="272653"/>
          </a:xfrm>
          <a:prstGeom prst="rect">
            <a:avLst/>
          </a:prstGeom>
          <a:noFill/>
          <a:ln/>
        </p:spPr>
        <p:txBody>
          <a:bodyPr wrap="none" lIns="0" tIns="0" rIns="0" bIns="0" rtlCol="0" anchor="t"/>
          <a:lstStyle/>
          <a:p>
            <a:pPr algn="r" indent="0" marL="0">
              <a:lnSpc>
                <a:spcPts val="2100"/>
              </a:lnSpc>
              <a:buNone/>
            </a:pPr>
            <a:r>
              <a:rPr lang="en-US" sz="1700" b="1" dirty="0">
                <a:solidFill>
                  <a:srgbClr val="D7E5D8"/>
                </a:solidFill>
                <a:latin typeface="Syne Extra Bold" pitchFamily="34" charset="0"/>
                <a:ea typeface="Syne Extra Bold" pitchFamily="34" charset="-122"/>
                <a:cs typeface="Syne Extra Bold" pitchFamily="34" charset="-120"/>
              </a:rPr>
              <a:t>Mensalmente</a:t>
            </a:r>
            <a:endParaRPr lang="en-US" sz="1700" dirty="0"/>
          </a:p>
        </p:txBody>
      </p:sp>
      <p:sp>
        <p:nvSpPr>
          <p:cNvPr id="26" name="Text 24"/>
          <p:cNvSpPr/>
          <p:nvPr/>
        </p:nvSpPr>
        <p:spPr>
          <a:xfrm>
            <a:off x="610552" y="7111728"/>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Adubação:</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Aplique fertilizantes conforme o calendário específico para cada tipo de planta</a:t>
            </a:r>
            <a:endParaRPr lang="en-US" sz="1350" dirty="0"/>
          </a:p>
        </p:txBody>
      </p:sp>
      <p:sp>
        <p:nvSpPr>
          <p:cNvPr id="27" name="Text 25"/>
          <p:cNvSpPr/>
          <p:nvPr/>
        </p:nvSpPr>
        <p:spPr>
          <a:xfrm>
            <a:off x="610552" y="7730854"/>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Poda de manutenção:</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Controle o tamanho e formato das plantas, estimulando ramificação</a:t>
            </a:r>
            <a:endParaRPr lang="en-US" sz="1350" dirty="0"/>
          </a:p>
        </p:txBody>
      </p:sp>
      <p:sp>
        <p:nvSpPr>
          <p:cNvPr id="28" name="Text 26"/>
          <p:cNvSpPr/>
          <p:nvPr/>
        </p:nvSpPr>
        <p:spPr>
          <a:xfrm>
            <a:off x="610552" y="8349979"/>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Verificação da estrutura:</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Confira se suportes, vasos e sistemas de irrigação estão em boas condições</a:t>
            </a:r>
            <a:endParaRPr lang="en-US" sz="1350" dirty="0"/>
          </a:p>
        </p:txBody>
      </p:sp>
      <p:sp>
        <p:nvSpPr>
          <p:cNvPr id="29" name="Text 27"/>
          <p:cNvSpPr/>
          <p:nvPr/>
        </p:nvSpPr>
        <p:spPr>
          <a:xfrm>
            <a:off x="610552" y="8969105"/>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Limpeza do sistema de drenagem:</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Evite entupimentos que podem causar acúmulo de água</a:t>
            </a:r>
            <a:endParaRPr lang="en-US" sz="1350" dirty="0"/>
          </a:p>
        </p:txBody>
      </p:sp>
      <p:sp>
        <p:nvSpPr>
          <p:cNvPr id="30" name="Shape 28"/>
          <p:cNvSpPr/>
          <p:nvPr/>
        </p:nvSpPr>
        <p:spPr>
          <a:xfrm>
            <a:off x="7488436" y="8460112"/>
            <a:ext cx="523280" cy="22860"/>
          </a:xfrm>
          <a:prstGeom prst="roundRect">
            <a:avLst>
              <a:gd name="adj" fmla="val 320540"/>
            </a:avLst>
          </a:prstGeom>
          <a:solidFill>
            <a:srgbClr val="6D9121"/>
          </a:solidFill>
          <a:ln/>
        </p:spPr>
      </p:sp>
      <p:sp>
        <p:nvSpPr>
          <p:cNvPr id="31" name="Shape 29"/>
          <p:cNvSpPr/>
          <p:nvPr/>
        </p:nvSpPr>
        <p:spPr>
          <a:xfrm>
            <a:off x="7118866" y="8275327"/>
            <a:ext cx="392430" cy="392430"/>
          </a:xfrm>
          <a:prstGeom prst="roundRect">
            <a:avLst>
              <a:gd name="adj" fmla="val 18672"/>
            </a:avLst>
          </a:prstGeom>
          <a:solidFill>
            <a:srgbClr val="547808"/>
          </a:solidFill>
          <a:ln w="7620">
            <a:solidFill>
              <a:srgbClr val="6D9121"/>
            </a:solidFill>
            <a:prstDash val="solid"/>
          </a:ln>
        </p:spPr>
      </p:sp>
      <p:sp>
        <p:nvSpPr>
          <p:cNvPr id="32" name="Text 30"/>
          <p:cNvSpPr/>
          <p:nvPr/>
        </p:nvSpPr>
        <p:spPr>
          <a:xfrm>
            <a:off x="7184291" y="8308010"/>
            <a:ext cx="261580" cy="327065"/>
          </a:xfrm>
          <a:prstGeom prst="rect">
            <a:avLst/>
          </a:prstGeom>
          <a:noFill/>
          <a:ln/>
        </p:spPr>
        <p:txBody>
          <a:bodyPr wrap="none" lIns="0" tIns="0" rIns="0" bIns="0" rtlCol="0" anchor="t"/>
          <a:lstStyle/>
          <a:p>
            <a:pPr algn="ctr" indent="0" marL="0">
              <a:lnSpc>
                <a:spcPts val="2050"/>
              </a:lnSpc>
              <a:buNone/>
            </a:pPr>
            <a:r>
              <a:rPr lang="en-US" sz="2050" b="1" dirty="0">
                <a:solidFill>
                  <a:srgbClr val="FFFFFF"/>
                </a:solidFill>
                <a:latin typeface="Syne Extra Bold" pitchFamily="34" charset="0"/>
                <a:ea typeface="Syne Extra Bold" pitchFamily="34" charset="-122"/>
                <a:cs typeface="Syne Extra Bold" pitchFamily="34" charset="-120"/>
              </a:rPr>
              <a:t>4</a:t>
            </a:r>
            <a:endParaRPr lang="en-US" sz="2050" dirty="0"/>
          </a:p>
        </p:txBody>
      </p:sp>
      <p:sp>
        <p:nvSpPr>
          <p:cNvPr id="33" name="Text 31"/>
          <p:cNvSpPr/>
          <p:nvPr/>
        </p:nvSpPr>
        <p:spPr>
          <a:xfrm>
            <a:off x="8187333" y="8335216"/>
            <a:ext cx="2921079" cy="272653"/>
          </a:xfrm>
          <a:prstGeom prst="rect">
            <a:avLst/>
          </a:prstGeom>
          <a:noFill/>
          <a:ln/>
        </p:spPr>
        <p:txBody>
          <a:bodyPr wrap="none" lIns="0" tIns="0" rIns="0" bIns="0" rtlCol="0" anchor="t"/>
          <a:lstStyle/>
          <a:p>
            <a:pPr algn="l" indent="0" marL="0">
              <a:lnSpc>
                <a:spcPts val="2100"/>
              </a:lnSpc>
              <a:buNone/>
            </a:pPr>
            <a:r>
              <a:rPr lang="en-US" sz="1700" b="1" dirty="0">
                <a:solidFill>
                  <a:srgbClr val="D7E5D8"/>
                </a:solidFill>
                <a:latin typeface="Syne Extra Bold" pitchFamily="34" charset="0"/>
                <a:ea typeface="Syne Extra Bold" pitchFamily="34" charset="-122"/>
                <a:cs typeface="Syne Extra Bold" pitchFamily="34" charset="-120"/>
              </a:rPr>
              <a:t>Trimestralmente</a:t>
            </a:r>
            <a:endParaRPr lang="en-US" sz="1700" dirty="0"/>
          </a:p>
        </p:txBody>
      </p:sp>
      <p:sp>
        <p:nvSpPr>
          <p:cNvPr id="34" name="Text 32"/>
          <p:cNvSpPr/>
          <p:nvPr/>
        </p:nvSpPr>
        <p:spPr>
          <a:xfrm>
            <a:off x="8187333" y="8712525"/>
            <a:ext cx="5832396"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Poda mais intensa:</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Controle o crescimento excessivo e remova partes danificadas</a:t>
            </a:r>
            <a:endParaRPr lang="en-US" sz="1350" dirty="0"/>
          </a:p>
        </p:txBody>
      </p:sp>
      <p:sp>
        <p:nvSpPr>
          <p:cNvPr id="35" name="Text 33"/>
          <p:cNvSpPr/>
          <p:nvPr/>
        </p:nvSpPr>
        <p:spPr>
          <a:xfrm>
            <a:off x="8187333" y="9331651"/>
            <a:ext cx="5832396"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Reavaliação do layout:</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Reposicione plantas conforme seu crescimento e necessidades</a:t>
            </a:r>
            <a:endParaRPr lang="en-US" sz="1350" dirty="0"/>
          </a:p>
        </p:txBody>
      </p:sp>
      <p:sp>
        <p:nvSpPr>
          <p:cNvPr id="36" name="Text 34"/>
          <p:cNvSpPr/>
          <p:nvPr/>
        </p:nvSpPr>
        <p:spPr>
          <a:xfrm>
            <a:off x="8187333" y="9950776"/>
            <a:ext cx="5832396"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Substituição de plantas:</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Remova espécies que não se adaptaram e substitua por outras</a:t>
            </a:r>
            <a:endParaRPr lang="en-US" sz="1350" dirty="0"/>
          </a:p>
        </p:txBody>
      </p:sp>
      <p:sp>
        <p:nvSpPr>
          <p:cNvPr id="37" name="Text 35"/>
          <p:cNvSpPr/>
          <p:nvPr/>
        </p:nvSpPr>
        <p:spPr>
          <a:xfrm>
            <a:off x="8187333" y="10569902"/>
            <a:ext cx="5832396"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Verificação do substrato:</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Avalie compactação e necessidade de complementação</a:t>
            </a:r>
            <a:endParaRPr lang="en-US" sz="1350" dirty="0"/>
          </a:p>
        </p:txBody>
      </p:sp>
      <p:sp>
        <p:nvSpPr>
          <p:cNvPr id="38" name="Shape 36"/>
          <p:cNvSpPr/>
          <p:nvPr/>
        </p:nvSpPr>
        <p:spPr>
          <a:xfrm>
            <a:off x="6618446" y="10060909"/>
            <a:ext cx="523280" cy="22860"/>
          </a:xfrm>
          <a:prstGeom prst="roundRect">
            <a:avLst>
              <a:gd name="adj" fmla="val 320540"/>
            </a:avLst>
          </a:prstGeom>
          <a:solidFill>
            <a:srgbClr val="6D9121"/>
          </a:solidFill>
          <a:ln/>
        </p:spPr>
      </p:sp>
      <p:sp>
        <p:nvSpPr>
          <p:cNvPr id="39" name="Shape 37"/>
          <p:cNvSpPr/>
          <p:nvPr/>
        </p:nvSpPr>
        <p:spPr>
          <a:xfrm>
            <a:off x="7118866" y="9876124"/>
            <a:ext cx="392430" cy="392430"/>
          </a:xfrm>
          <a:prstGeom prst="roundRect">
            <a:avLst>
              <a:gd name="adj" fmla="val 18672"/>
            </a:avLst>
          </a:prstGeom>
          <a:solidFill>
            <a:srgbClr val="547808"/>
          </a:solidFill>
          <a:ln w="7620">
            <a:solidFill>
              <a:srgbClr val="6D9121"/>
            </a:solidFill>
            <a:prstDash val="solid"/>
          </a:ln>
        </p:spPr>
      </p:sp>
      <p:sp>
        <p:nvSpPr>
          <p:cNvPr id="40" name="Text 38"/>
          <p:cNvSpPr/>
          <p:nvPr/>
        </p:nvSpPr>
        <p:spPr>
          <a:xfrm>
            <a:off x="7184291" y="9908807"/>
            <a:ext cx="261580" cy="327065"/>
          </a:xfrm>
          <a:prstGeom prst="rect">
            <a:avLst/>
          </a:prstGeom>
          <a:noFill/>
          <a:ln/>
        </p:spPr>
        <p:txBody>
          <a:bodyPr wrap="none" lIns="0" tIns="0" rIns="0" bIns="0" rtlCol="0" anchor="t"/>
          <a:lstStyle/>
          <a:p>
            <a:pPr algn="ctr" indent="0" marL="0">
              <a:lnSpc>
                <a:spcPts val="2050"/>
              </a:lnSpc>
              <a:buNone/>
            </a:pPr>
            <a:r>
              <a:rPr lang="en-US" sz="2050" b="1" dirty="0">
                <a:solidFill>
                  <a:srgbClr val="FFFFFF"/>
                </a:solidFill>
                <a:latin typeface="Syne Extra Bold" pitchFamily="34" charset="0"/>
                <a:ea typeface="Syne Extra Bold" pitchFamily="34" charset="-122"/>
                <a:cs typeface="Syne Extra Bold" pitchFamily="34" charset="-120"/>
              </a:rPr>
              <a:t>5</a:t>
            </a:r>
            <a:endParaRPr lang="en-US" sz="2050" dirty="0"/>
          </a:p>
        </p:txBody>
      </p:sp>
      <p:sp>
        <p:nvSpPr>
          <p:cNvPr id="41" name="Text 39"/>
          <p:cNvSpPr/>
          <p:nvPr/>
        </p:nvSpPr>
        <p:spPr>
          <a:xfrm>
            <a:off x="4262080" y="9936012"/>
            <a:ext cx="2180749" cy="272653"/>
          </a:xfrm>
          <a:prstGeom prst="rect">
            <a:avLst/>
          </a:prstGeom>
          <a:noFill/>
          <a:ln/>
        </p:spPr>
        <p:txBody>
          <a:bodyPr wrap="none" lIns="0" tIns="0" rIns="0" bIns="0" rtlCol="0" anchor="t"/>
          <a:lstStyle/>
          <a:p>
            <a:pPr algn="r" indent="0" marL="0">
              <a:lnSpc>
                <a:spcPts val="2100"/>
              </a:lnSpc>
              <a:buNone/>
            </a:pPr>
            <a:r>
              <a:rPr lang="en-US" sz="1700" b="1" dirty="0">
                <a:solidFill>
                  <a:srgbClr val="D7E5D8"/>
                </a:solidFill>
                <a:latin typeface="Syne Extra Bold" pitchFamily="34" charset="0"/>
                <a:ea typeface="Syne Extra Bold" pitchFamily="34" charset="-122"/>
                <a:cs typeface="Syne Extra Bold" pitchFamily="34" charset="-120"/>
              </a:rPr>
              <a:t>Anualmente</a:t>
            </a:r>
            <a:endParaRPr lang="en-US" sz="1700" dirty="0"/>
          </a:p>
        </p:txBody>
      </p:sp>
      <p:sp>
        <p:nvSpPr>
          <p:cNvPr id="42" name="Text 40"/>
          <p:cNvSpPr/>
          <p:nvPr/>
        </p:nvSpPr>
        <p:spPr>
          <a:xfrm>
            <a:off x="610552" y="10313322"/>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Renovação parcial do substrato:</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Adicione substrato novo para repor nutrientes</a:t>
            </a:r>
            <a:endParaRPr lang="en-US" sz="1350" dirty="0"/>
          </a:p>
        </p:txBody>
      </p:sp>
      <p:sp>
        <p:nvSpPr>
          <p:cNvPr id="43" name="Text 41"/>
          <p:cNvSpPr/>
          <p:nvPr/>
        </p:nvSpPr>
        <p:spPr>
          <a:xfrm>
            <a:off x="610552" y="10932447"/>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Repotting:</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Para plantas que cresceram muito, considere trocar para vasos maiores</a:t>
            </a:r>
            <a:endParaRPr lang="en-US" sz="1350" dirty="0"/>
          </a:p>
        </p:txBody>
      </p:sp>
      <p:sp>
        <p:nvSpPr>
          <p:cNvPr id="44" name="Text 42"/>
          <p:cNvSpPr/>
          <p:nvPr/>
        </p:nvSpPr>
        <p:spPr>
          <a:xfrm>
            <a:off x="610552" y="11551573"/>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Avaliação estrutural completa:</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Verifique a integridade de todos os componentes</a:t>
            </a:r>
            <a:endParaRPr lang="en-US" sz="1350" dirty="0"/>
          </a:p>
        </p:txBody>
      </p:sp>
      <p:sp>
        <p:nvSpPr>
          <p:cNvPr id="45" name="Text 43"/>
          <p:cNvSpPr/>
          <p:nvPr/>
        </p:nvSpPr>
        <p:spPr>
          <a:xfrm>
            <a:off x="610552" y="12170698"/>
            <a:ext cx="5832277" cy="558165"/>
          </a:xfrm>
          <a:prstGeom prst="rect">
            <a:avLst/>
          </a:prstGeom>
          <a:noFill/>
          <a:ln/>
        </p:spPr>
        <p:txBody>
          <a:bodyPr wrap="square" lIns="0" tIns="0" rIns="0" bIns="0" rtlCol="0" anchor="t"/>
          <a:lstStyle/>
          <a:p>
            <a:pPr algn="l" marL="342900" indent="-342900">
              <a:lnSpc>
                <a:spcPts val="2150"/>
              </a:lnSpc>
              <a:buSzPct val="100000"/>
              <a:buChar char="•"/>
            </a:pPr>
            <a:r>
              <a:rPr lang="en-US" sz="1350" b="1" dirty="0">
                <a:solidFill>
                  <a:srgbClr val="D7E5D8"/>
                </a:solidFill>
                <a:latin typeface="Syne" pitchFamily="34" charset="0"/>
                <a:ea typeface="Syne" pitchFamily="34" charset="-122"/>
                <a:cs typeface="Syne" pitchFamily="34" charset="-120"/>
              </a:rPr>
              <a:t>Redesign:</a:t>
            </a:r>
            <a:pPr algn="l" indent="0" marL="0">
              <a:lnSpc>
                <a:spcPts val="2150"/>
              </a:lnSpc>
              <a:buNone/>
            </a:pPr>
            <a:r>
              <a:rPr lang="en-US" sz="1350" dirty="0">
                <a:solidFill>
                  <a:srgbClr val="D7E5D8"/>
                </a:solidFill>
                <a:latin typeface="Syne" pitchFamily="34" charset="0"/>
                <a:ea typeface="Syne" pitchFamily="34" charset="-122"/>
                <a:cs typeface="Syne" pitchFamily="34" charset="-120"/>
              </a:rPr>
              <a:t> Aproveite para renovar o visual do jardim, incorporando novas espécies</a:t>
            </a:r>
            <a:endParaRPr lang="en-US" sz="1350" dirty="0"/>
          </a:p>
        </p:txBody>
      </p:sp>
      <p:sp>
        <p:nvSpPr>
          <p:cNvPr id="46" name="Text 44"/>
          <p:cNvSpPr/>
          <p:nvPr/>
        </p:nvSpPr>
        <p:spPr>
          <a:xfrm>
            <a:off x="610552" y="12990444"/>
            <a:ext cx="5911810" cy="272653"/>
          </a:xfrm>
          <a:prstGeom prst="rect">
            <a:avLst/>
          </a:prstGeom>
          <a:noFill/>
          <a:ln/>
        </p:spPr>
        <p:txBody>
          <a:bodyPr wrap="none" lIns="0" tIns="0" rIns="0" bIns="0" rtlCol="0" anchor="t"/>
          <a:lstStyle/>
          <a:p>
            <a:pPr algn="l" indent="0" marL="0">
              <a:lnSpc>
                <a:spcPts val="2100"/>
              </a:lnSpc>
              <a:buNone/>
            </a:pPr>
            <a:r>
              <a:rPr lang="en-US" sz="1700" b="1" dirty="0">
                <a:solidFill>
                  <a:srgbClr val="F0F4F1"/>
                </a:solidFill>
                <a:latin typeface="Syne Extra Bold" pitchFamily="34" charset="0"/>
                <a:ea typeface="Syne Extra Bold" pitchFamily="34" charset="-122"/>
                <a:cs typeface="Syne Extra Bold" pitchFamily="34" charset="-120"/>
              </a:rPr>
              <a:t>Resolução de Problemas Comuns</a:t>
            </a:r>
            <a:endParaRPr lang="en-US" sz="1700" dirty="0"/>
          </a:p>
        </p:txBody>
      </p:sp>
      <p:sp>
        <p:nvSpPr>
          <p:cNvPr id="47" name="Shape 45"/>
          <p:cNvSpPr/>
          <p:nvPr/>
        </p:nvSpPr>
        <p:spPr>
          <a:xfrm>
            <a:off x="610552" y="13524678"/>
            <a:ext cx="13409176" cy="4432463"/>
          </a:xfrm>
          <a:prstGeom prst="roundRect">
            <a:avLst>
              <a:gd name="adj" fmla="val 1653"/>
            </a:avLst>
          </a:prstGeom>
          <a:noFill/>
          <a:ln w="7620">
            <a:solidFill>
              <a:srgbClr val="FFFFFF">
                <a:alpha val="24000"/>
              </a:srgbClr>
            </a:solidFill>
            <a:prstDash val="solid"/>
          </a:ln>
        </p:spPr>
      </p:sp>
      <p:sp>
        <p:nvSpPr>
          <p:cNvPr id="48" name="Shape 46"/>
          <p:cNvSpPr/>
          <p:nvPr/>
        </p:nvSpPr>
        <p:spPr>
          <a:xfrm>
            <a:off x="618173" y="13532298"/>
            <a:ext cx="13392507" cy="503635"/>
          </a:xfrm>
          <a:prstGeom prst="rect">
            <a:avLst/>
          </a:prstGeom>
          <a:solidFill>
            <a:srgbClr val="FFFFFF">
              <a:alpha val="4000"/>
            </a:srgbClr>
          </a:solidFill>
          <a:ln/>
        </p:spPr>
      </p:sp>
      <p:sp>
        <p:nvSpPr>
          <p:cNvPr id="49" name="Text 47"/>
          <p:cNvSpPr/>
          <p:nvPr/>
        </p:nvSpPr>
        <p:spPr>
          <a:xfrm>
            <a:off x="794147" y="13644574"/>
            <a:ext cx="4110990" cy="279083"/>
          </a:xfrm>
          <a:prstGeom prst="rect">
            <a:avLst/>
          </a:prstGeom>
          <a:noFill/>
          <a:ln/>
        </p:spPr>
        <p:txBody>
          <a:bodyPr wrap="none" lIns="0" tIns="0" rIns="0" bIns="0" rtlCol="0" anchor="t"/>
          <a:lstStyle/>
          <a:p>
            <a:pPr algn="l" indent="0" marL="0">
              <a:lnSpc>
                <a:spcPts val="2150"/>
              </a:lnSpc>
              <a:buNone/>
            </a:pPr>
            <a:r>
              <a:rPr lang="en-US" sz="1350" b="1" dirty="0">
                <a:solidFill>
                  <a:srgbClr val="D7E5D8"/>
                </a:solidFill>
                <a:latin typeface="Syne" pitchFamily="34" charset="0"/>
                <a:ea typeface="Syne" pitchFamily="34" charset="-122"/>
                <a:cs typeface="Syne" pitchFamily="34" charset="-120"/>
              </a:rPr>
              <a:t>Problema</a:t>
            </a:r>
            <a:endParaRPr lang="en-US" sz="1350" dirty="0"/>
          </a:p>
        </p:txBody>
      </p:sp>
      <p:sp>
        <p:nvSpPr>
          <p:cNvPr id="50" name="Text 48"/>
          <p:cNvSpPr/>
          <p:nvPr/>
        </p:nvSpPr>
        <p:spPr>
          <a:xfrm>
            <a:off x="5261610" y="13644574"/>
            <a:ext cx="4107180" cy="279083"/>
          </a:xfrm>
          <a:prstGeom prst="rect">
            <a:avLst/>
          </a:prstGeom>
          <a:noFill/>
          <a:ln/>
        </p:spPr>
        <p:txBody>
          <a:bodyPr wrap="none" lIns="0" tIns="0" rIns="0" bIns="0" rtlCol="0" anchor="t"/>
          <a:lstStyle/>
          <a:p>
            <a:pPr algn="l" indent="0" marL="0">
              <a:lnSpc>
                <a:spcPts val="2150"/>
              </a:lnSpc>
              <a:buNone/>
            </a:pPr>
            <a:r>
              <a:rPr lang="en-US" sz="1350" b="1" dirty="0">
                <a:solidFill>
                  <a:srgbClr val="D7E5D8"/>
                </a:solidFill>
                <a:latin typeface="Syne" pitchFamily="34" charset="0"/>
                <a:ea typeface="Syne" pitchFamily="34" charset="-122"/>
                <a:cs typeface="Syne" pitchFamily="34" charset="-120"/>
              </a:rPr>
              <a:t>Possíveis Causas</a:t>
            </a:r>
            <a:endParaRPr lang="en-US" sz="1350" dirty="0"/>
          </a:p>
        </p:txBody>
      </p:sp>
      <p:sp>
        <p:nvSpPr>
          <p:cNvPr id="51" name="Text 49"/>
          <p:cNvSpPr/>
          <p:nvPr/>
        </p:nvSpPr>
        <p:spPr>
          <a:xfrm>
            <a:off x="9725263" y="13644574"/>
            <a:ext cx="4110990" cy="279083"/>
          </a:xfrm>
          <a:prstGeom prst="rect">
            <a:avLst/>
          </a:prstGeom>
          <a:noFill/>
          <a:ln/>
        </p:spPr>
        <p:txBody>
          <a:bodyPr wrap="none" lIns="0" tIns="0" rIns="0" bIns="0" rtlCol="0" anchor="t"/>
          <a:lstStyle/>
          <a:p>
            <a:pPr algn="l" indent="0" marL="0">
              <a:lnSpc>
                <a:spcPts val="2150"/>
              </a:lnSpc>
              <a:buNone/>
            </a:pPr>
            <a:r>
              <a:rPr lang="en-US" sz="1350" b="1" dirty="0">
                <a:solidFill>
                  <a:srgbClr val="D7E5D8"/>
                </a:solidFill>
                <a:latin typeface="Syne" pitchFamily="34" charset="0"/>
                <a:ea typeface="Syne" pitchFamily="34" charset="-122"/>
                <a:cs typeface="Syne" pitchFamily="34" charset="-120"/>
              </a:rPr>
              <a:t>Soluções</a:t>
            </a:r>
            <a:endParaRPr lang="en-US" sz="1350" dirty="0"/>
          </a:p>
        </p:txBody>
      </p:sp>
      <p:sp>
        <p:nvSpPr>
          <p:cNvPr id="52" name="Shape 50"/>
          <p:cNvSpPr/>
          <p:nvPr/>
        </p:nvSpPr>
        <p:spPr>
          <a:xfrm>
            <a:off x="618173" y="14035933"/>
            <a:ext cx="13392507" cy="782718"/>
          </a:xfrm>
          <a:prstGeom prst="rect">
            <a:avLst/>
          </a:prstGeom>
          <a:solidFill>
            <a:srgbClr val="000000">
              <a:alpha val="4000"/>
            </a:srgbClr>
          </a:solidFill>
          <a:ln/>
        </p:spPr>
      </p:sp>
      <p:sp>
        <p:nvSpPr>
          <p:cNvPr id="53" name="Text 51"/>
          <p:cNvSpPr/>
          <p:nvPr/>
        </p:nvSpPr>
        <p:spPr>
          <a:xfrm>
            <a:off x="794147" y="14148209"/>
            <a:ext cx="4110990" cy="279083"/>
          </a:xfrm>
          <a:prstGeom prst="rect">
            <a:avLst/>
          </a:prstGeom>
          <a:noFill/>
          <a:ln/>
        </p:spPr>
        <p:txBody>
          <a:bodyPr wrap="non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Folhas amarelando</a:t>
            </a:r>
            <a:endParaRPr lang="en-US" sz="1350" dirty="0"/>
          </a:p>
        </p:txBody>
      </p:sp>
      <p:sp>
        <p:nvSpPr>
          <p:cNvPr id="54" name="Text 52"/>
          <p:cNvSpPr/>
          <p:nvPr/>
        </p:nvSpPr>
        <p:spPr>
          <a:xfrm>
            <a:off x="5261610" y="14148209"/>
            <a:ext cx="4107180" cy="279083"/>
          </a:xfrm>
          <a:prstGeom prst="rect">
            <a:avLst/>
          </a:prstGeom>
          <a:noFill/>
          <a:ln/>
        </p:spPr>
        <p:txBody>
          <a:bodyPr wrap="non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Excesso de água, falta de nutrientes, luz inadequada</a:t>
            </a:r>
            <a:endParaRPr lang="en-US" sz="1350" dirty="0"/>
          </a:p>
        </p:txBody>
      </p:sp>
      <p:sp>
        <p:nvSpPr>
          <p:cNvPr id="55" name="Text 53"/>
          <p:cNvSpPr/>
          <p:nvPr/>
        </p:nvSpPr>
        <p:spPr>
          <a:xfrm>
            <a:off x="9725263" y="14148209"/>
            <a:ext cx="4110990" cy="558165"/>
          </a:xfrm>
          <a:prstGeom prst="rect">
            <a:avLst/>
          </a:prstGeom>
          <a:noFill/>
          <a:ln/>
        </p:spPr>
        <p:txBody>
          <a:bodyPr wrap="squar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Reduza a irrigação, verifique a drenagem, aplique fertilizante balanceado, ajuste a exposição à luz</a:t>
            </a:r>
            <a:endParaRPr lang="en-US" sz="1350" dirty="0"/>
          </a:p>
        </p:txBody>
      </p:sp>
      <p:sp>
        <p:nvSpPr>
          <p:cNvPr id="56" name="Shape 54"/>
          <p:cNvSpPr/>
          <p:nvPr/>
        </p:nvSpPr>
        <p:spPr>
          <a:xfrm>
            <a:off x="618173" y="14818651"/>
            <a:ext cx="13392507" cy="782718"/>
          </a:xfrm>
          <a:prstGeom prst="rect">
            <a:avLst/>
          </a:prstGeom>
          <a:solidFill>
            <a:srgbClr val="FFFFFF">
              <a:alpha val="4000"/>
            </a:srgbClr>
          </a:solidFill>
          <a:ln/>
        </p:spPr>
      </p:sp>
      <p:sp>
        <p:nvSpPr>
          <p:cNvPr id="57" name="Text 55"/>
          <p:cNvSpPr/>
          <p:nvPr/>
        </p:nvSpPr>
        <p:spPr>
          <a:xfrm>
            <a:off x="794147" y="14930927"/>
            <a:ext cx="4110990" cy="279083"/>
          </a:xfrm>
          <a:prstGeom prst="rect">
            <a:avLst/>
          </a:prstGeom>
          <a:noFill/>
          <a:ln/>
        </p:spPr>
        <p:txBody>
          <a:bodyPr wrap="non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Manchas nas folhas</a:t>
            </a:r>
            <a:endParaRPr lang="en-US" sz="1350" dirty="0"/>
          </a:p>
        </p:txBody>
      </p:sp>
      <p:sp>
        <p:nvSpPr>
          <p:cNvPr id="58" name="Text 56"/>
          <p:cNvSpPr/>
          <p:nvPr/>
        </p:nvSpPr>
        <p:spPr>
          <a:xfrm>
            <a:off x="5261610" y="14930927"/>
            <a:ext cx="4107180" cy="279083"/>
          </a:xfrm>
          <a:prstGeom prst="rect">
            <a:avLst/>
          </a:prstGeom>
          <a:noFill/>
          <a:ln/>
        </p:spPr>
        <p:txBody>
          <a:bodyPr wrap="non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Fungos, queimadura solar, doenças</a:t>
            </a:r>
            <a:endParaRPr lang="en-US" sz="1350" dirty="0"/>
          </a:p>
        </p:txBody>
      </p:sp>
      <p:sp>
        <p:nvSpPr>
          <p:cNvPr id="59" name="Text 57"/>
          <p:cNvSpPr/>
          <p:nvPr/>
        </p:nvSpPr>
        <p:spPr>
          <a:xfrm>
            <a:off x="9725263" y="14930927"/>
            <a:ext cx="4110990" cy="558165"/>
          </a:xfrm>
          <a:prstGeom prst="rect">
            <a:avLst/>
          </a:prstGeom>
          <a:noFill/>
          <a:ln/>
        </p:spPr>
        <p:txBody>
          <a:bodyPr wrap="squar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Melhore a ventilação, aplique fungicida natural, ajuste a exposição solar</a:t>
            </a:r>
            <a:endParaRPr lang="en-US" sz="1350" dirty="0"/>
          </a:p>
        </p:txBody>
      </p:sp>
      <p:sp>
        <p:nvSpPr>
          <p:cNvPr id="60" name="Shape 58"/>
          <p:cNvSpPr/>
          <p:nvPr/>
        </p:nvSpPr>
        <p:spPr>
          <a:xfrm>
            <a:off x="618173" y="15601368"/>
            <a:ext cx="13392507" cy="782718"/>
          </a:xfrm>
          <a:prstGeom prst="rect">
            <a:avLst/>
          </a:prstGeom>
          <a:solidFill>
            <a:srgbClr val="000000">
              <a:alpha val="4000"/>
            </a:srgbClr>
          </a:solidFill>
          <a:ln/>
        </p:spPr>
      </p:sp>
      <p:sp>
        <p:nvSpPr>
          <p:cNvPr id="61" name="Text 59"/>
          <p:cNvSpPr/>
          <p:nvPr/>
        </p:nvSpPr>
        <p:spPr>
          <a:xfrm>
            <a:off x="794147" y="15713644"/>
            <a:ext cx="4110990" cy="279083"/>
          </a:xfrm>
          <a:prstGeom prst="rect">
            <a:avLst/>
          </a:prstGeom>
          <a:noFill/>
          <a:ln/>
        </p:spPr>
        <p:txBody>
          <a:bodyPr wrap="non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Pragas (pulgões, cochonilhas, ácaros)</a:t>
            </a:r>
            <a:endParaRPr lang="en-US" sz="1350" dirty="0"/>
          </a:p>
        </p:txBody>
      </p:sp>
      <p:sp>
        <p:nvSpPr>
          <p:cNvPr id="62" name="Text 60"/>
          <p:cNvSpPr/>
          <p:nvPr/>
        </p:nvSpPr>
        <p:spPr>
          <a:xfrm>
            <a:off x="5261610" y="15713644"/>
            <a:ext cx="4107180" cy="558165"/>
          </a:xfrm>
          <a:prstGeom prst="rect">
            <a:avLst/>
          </a:prstGeom>
          <a:noFill/>
          <a:ln/>
        </p:spPr>
        <p:txBody>
          <a:bodyPr wrap="squar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Plantas estressadas, clima muito seco, contaminação</a:t>
            </a:r>
            <a:endParaRPr lang="en-US" sz="1350" dirty="0"/>
          </a:p>
        </p:txBody>
      </p:sp>
      <p:sp>
        <p:nvSpPr>
          <p:cNvPr id="63" name="Text 61"/>
          <p:cNvSpPr/>
          <p:nvPr/>
        </p:nvSpPr>
        <p:spPr>
          <a:xfrm>
            <a:off x="9725263" y="15713644"/>
            <a:ext cx="4110990" cy="558165"/>
          </a:xfrm>
          <a:prstGeom prst="rect">
            <a:avLst/>
          </a:prstGeom>
          <a:noFill/>
          <a:ln/>
        </p:spPr>
        <p:txBody>
          <a:bodyPr wrap="squar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Aplique sabão de coco diluído, óleo de neem, aumente a umidade do ar</a:t>
            </a:r>
            <a:endParaRPr lang="en-US" sz="1350" dirty="0"/>
          </a:p>
        </p:txBody>
      </p:sp>
      <p:sp>
        <p:nvSpPr>
          <p:cNvPr id="64" name="Shape 62"/>
          <p:cNvSpPr/>
          <p:nvPr/>
        </p:nvSpPr>
        <p:spPr>
          <a:xfrm>
            <a:off x="618173" y="16384086"/>
            <a:ext cx="13392507" cy="782718"/>
          </a:xfrm>
          <a:prstGeom prst="rect">
            <a:avLst/>
          </a:prstGeom>
          <a:solidFill>
            <a:srgbClr val="FFFFFF">
              <a:alpha val="4000"/>
            </a:srgbClr>
          </a:solidFill>
          <a:ln/>
        </p:spPr>
      </p:sp>
      <p:sp>
        <p:nvSpPr>
          <p:cNvPr id="65" name="Text 63"/>
          <p:cNvSpPr/>
          <p:nvPr/>
        </p:nvSpPr>
        <p:spPr>
          <a:xfrm>
            <a:off x="794147" y="16496362"/>
            <a:ext cx="4110990" cy="279083"/>
          </a:xfrm>
          <a:prstGeom prst="rect">
            <a:avLst/>
          </a:prstGeom>
          <a:noFill/>
          <a:ln/>
        </p:spPr>
        <p:txBody>
          <a:bodyPr wrap="non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Crescimento irregular</a:t>
            </a:r>
            <a:endParaRPr lang="en-US" sz="1350" dirty="0"/>
          </a:p>
        </p:txBody>
      </p:sp>
      <p:sp>
        <p:nvSpPr>
          <p:cNvPr id="66" name="Text 64"/>
          <p:cNvSpPr/>
          <p:nvPr/>
        </p:nvSpPr>
        <p:spPr>
          <a:xfrm>
            <a:off x="5261610" y="16496362"/>
            <a:ext cx="4107180" cy="279083"/>
          </a:xfrm>
          <a:prstGeom prst="rect">
            <a:avLst/>
          </a:prstGeom>
          <a:noFill/>
          <a:ln/>
        </p:spPr>
        <p:txBody>
          <a:bodyPr wrap="non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Iluminação desigual, nutrição inadequada</a:t>
            </a:r>
            <a:endParaRPr lang="en-US" sz="1350" dirty="0"/>
          </a:p>
        </p:txBody>
      </p:sp>
      <p:sp>
        <p:nvSpPr>
          <p:cNvPr id="67" name="Text 65"/>
          <p:cNvSpPr/>
          <p:nvPr/>
        </p:nvSpPr>
        <p:spPr>
          <a:xfrm>
            <a:off x="9725263" y="16496362"/>
            <a:ext cx="4110990" cy="558165"/>
          </a:xfrm>
          <a:prstGeom prst="rect">
            <a:avLst/>
          </a:prstGeom>
          <a:noFill/>
          <a:ln/>
        </p:spPr>
        <p:txBody>
          <a:bodyPr wrap="squar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Rotacione o jardim, equalize a adubação, pode excessivo para estimular brotações</a:t>
            </a:r>
            <a:endParaRPr lang="en-US" sz="1350" dirty="0"/>
          </a:p>
        </p:txBody>
      </p:sp>
      <p:sp>
        <p:nvSpPr>
          <p:cNvPr id="68" name="Shape 66"/>
          <p:cNvSpPr/>
          <p:nvPr/>
        </p:nvSpPr>
        <p:spPr>
          <a:xfrm>
            <a:off x="618173" y="17166803"/>
            <a:ext cx="13392507" cy="782718"/>
          </a:xfrm>
          <a:prstGeom prst="rect">
            <a:avLst/>
          </a:prstGeom>
          <a:solidFill>
            <a:srgbClr val="000000">
              <a:alpha val="4000"/>
            </a:srgbClr>
          </a:solidFill>
          <a:ln/>
        </p:spPr>
      </p:sp>
      <p:sp>
        <p:nvSpPr>
          <p:cNvPr id="69" name="Text 67"/>
          <p:cNvSpPr/>
          <p:nvPr/>
        </p:nvSpPr>
        <p:spPr>
          <a:xfrm>
            <a:off x="794147" y="17279079"/>
            <a:ext cx="4110990" cy="279083"/>
          </a:xfrm>
          <a:prstGeom prst="rect">
            <a:avLst/>
          </a:prstGeom>
          <a:noFill/>
          <a:ln/>
        </p:spPr>
        <p:txBody>
          <a:bodyPr wrap="non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Mofo no substrato</a:t>
            </a:r>
            <a:endParaRPr lang="en-US" sz="1350" dirty="0"/>
          </a:p>
        </p:txBody>
      </p:sp>
      <p:sp>
        <p:nvSpPr>
          <p:cNvPr id="70" name="Text 68"/>
          <p:cNvSpPr/>
          <p:nvPr/>
        </p:nvSpPr>
        <p:spPr>
          <a:xfrm>
            <a:off x="5261610" y="17279079"/>
            <a:ext cx="4107180" cy="279083"/>
          </a:xfrm>
          <a:prstGeom prst="rect">
            <a:avLst/>
          </a:prstGeom>
          <a:noFill/>
          <a:ln/>
        </p:spPr>
        <p:txBody>
          <a:bodyPr wrap="non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Excesso de umidade, pouca ventilação</a:t>
            </a:r>
            <a:endParaRPr lang="en-US" sz="1350" dirty="0"/>
          </a:p>
        </p:txBody>
      </p:sp>
      <p:sp>
        <p:nvSpPr>
          <p:cNvPr id="71" name="Text 69"/>
          <p:cNvSpPr/>
          <p:nvPr/>
        </p:nvSpPr>
        <p:spPr>
          <a:xfrm>
            <a:off x="9725263" y="17279079"/>
            <a:ext cx="4110990" cy="558165"/>
          </a:xfrm>
          <a:prstGeom prst="rect">
            <a:avLst/>
          </a:prstGeom>
          <a:noFill/>
          <a:ln/>
        </p:spPr>
        <p:txBody>
          <a:bodyPr wrap="squar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Reduza a irrigação, aumente a circulação de ar, remova a camada superficial afetada</a:t>
            </a:r>
            <a:endParaRPr lang="en-US" sz="1350" dirty="0"/>
          </a:p>
        </p:txBody>
      </p:sp>
      <p:sp>
        <p:nvSpPr>
          <p:cNvPr id="72" name="Shape 70"/>
          <p:cNvSpPr/>
          <p:nvPr/>
        </p:nvSpPr>
        <p:spPr>
          <a:xfrm>
            <a:off x="610552" y="18153356"/>
            <a:ext cx="13409176" cy="1020247"/>
          </a:xfrm>
          <a:prstGeom prst="roundRect">
            <a:avLst>
              <a:gd name="adj" fmla="val 7182"/>
            </a:avLst>
          </a:prstGeom>
          <a:solidFill>
            <a:srgbClr val="450707"/>
          </a:solidFill>
          <a:ln/>
        </p:spPr>
      </p:sp>
      <p:pic>
        <p:nvPicPr>
          <p:cNvPr id="73" name="Image 0" descr="preencoded.png">    </p:cNvPr>
          <p:cNvPicPr>
            <a:picLocks noChangeAspect="1"/>
          </p:cNvPicPr>
          <p:nvPr/>
        </p:nvPicPr>
        <p:blipFill>
          <a:blip r:embed="rId1"/>
          <a:stretch>
            <a:fillRect/>
          </a:stretch>
        </p:blipFill>
        <p:spPr>
          <a:xfrm>
            <a:off x="784979" y="18409222"/>
            <a:ext cx="218003" cy="174427"/>
          </a:xfrm>
          <a:prstGeom prst="rect">
            <a:avLst/>
          </a:prstGeom>
        </p:spPr>
      </p:pic>
      <p:sp>
        <p:nvSpPr>
          <p:cNvPr id="74" name="Text 71"/>
          <p:cNvSpPr/>
          <p:nvPr/>
        </p:nvSpPr>
        <p:spPr>
          <a:xfrm>
            <a:off x="1177409" y="18371360"/>
            <a:ext cx="12667893" cy="558165"/>
          </a:xfrm>
          <a:prstGeom prst="rect">
            <a:avLst/>
          </a:prstGeom>
          <a:noFill/>
          <a:ln/>
        </p:spPr>
        <p:txBody>
          <a:bodyPr wrap="square" lIns="0" tIns="0" rIns="0" bIns="0" rtlCol="0" anchor="t"/>
          <a:lstStyle/>
          <a:p>
            <a:pPr algn="l" indent="0" marL="0">
              <a:lnSpc>
                <a:spcPts val="2150"/>
              </a:lnSpc>
              <a:buNone/>
            </a:pPr>
            <a:r>
              <a:rPr lang="en-US" sz="1350" b="1" dirty="0">
                <a:solidFill>
                  <a:srgbClr val="000000"/>
                </a:solidFill>
                <a:latin typeface="Syne" pitchFamily="34" charset="0"/>
                <a:ea typeface="Syne" pitchFamily="34" charset="-122"/>
                <a:cs typeface="Syne" pitchFamily="34" charset="-120"/>
              </a:rPr>
              <a:t>⚠️</a:t>
            </a:r>
            <a:pPr algn="l" indent="0" marL="0">
              <a:lnSpc>
                <a:spcPts val="2150"/>
              </a:lnSpc>
              <a:buNone/>
            </a:pPr>
            <a:r>
              <a:rPr lang="en-US" sz="1350" dirty="0">
                <a:solidFill>
                  <a:srgbClr val="FFFFFF"/>
                </a:solidFill>
                <a:latin typeface="Syne" pitchFamily="34" charset="0"/>
                <a:ea typeface="Syne" pitchFamily="34" charset="-122"/>
                <a:cs typeface="Syne" pitchFamily="34" charset="-120"/>
              </a:rPr>
              <a:t> Alerta:</a:t>
            </a:r>
            <a:pPr algn="l" indent="0" marL="0">
              <a:lnSpc>
                <a:spcPts val="2150"/>
              </a:lnSpc>
              <a:buNone/>
            </a:pPr>
            <a:r>
              <a:rPr lang="en-US" sz="1350" dirty="0">
                <a:solidFill>
                  <a:srgbClr val="FFFFFF"/>
                </a:solidFill>
                <a:latin typeface="Syne" pitchFamily="34" charset="0"/>
                <a:ea typeface="Syne" pitchFamily="34" charset="-122"/>
                <a:cs typeface="Syne" pitchFamily="34" charset="-120"/>
              </a:rPr>
              <a:t> Em caso de infestação grave de pragas, isole a planta afetada imediatamente para evitar contaminação do restante do jardim. Em ambientes fechados, as pragas podem se espalhar rapidamente entre plantas próximas.</a:t>
            </a:r>
            <a:endParaRPr lang="en-US" sz="1350" dirty="0"/>
          </a:p>
        </p:txBody>
      </p:sp>
      <p:sp>
        <p:nvSpPr>
          <p:cNvPr id="75" name="Text 72"/>
          <p:cNvSpPr/>
          <p:nvPr/>
        </p:nvSpPr>
        <p:spPr>
          <a:xfrm>
            <a:off x="610552" y="19369819"/>
            <a:ext cx="13409176" cy="837248"/>
          </a:xfrm>
          <a:prstGeom prst="rect">
            <a:avLst/>
          </a:prstGeom>
          <a:noFill/>
          <a:ln/>
        </p:spPr>
        <p:txBody>
          <a:bodyPr wrap="square" lIns="0" tIns="0" rIns="0" bIns="0" rtlCol="0" anchor="t"/>
          <a:lstStyle/>
          <a:p>
            <a:pPr algn="l" indent="0" marL="0">
              <a:lnSpc>
                <a:spcPts val="2150"/>
              </a:lnSpc>
              <a:buNone/>
            </a:pPr>
            <a:r>
              <a:rPr lang="en-US" sz="1350" dirty="0">
                <a:solidFill>
                  <a:srgbClr val="D7E5D8"/>
                </a:solidFill>
                <a:latin typeface="Syne" pitchFamily="34" charset="0"/>
                <a:ea typeface="Syne" pitchFamily="34" charset="-122"/>
                <a:cs typeface="Syne" pitchFamily="34" charset="-120"/>
              </a:rPr>
              <a:t>Lembre-se que a manutenção regular não apenas resolve problemas, mas principalmente os previne. Um jardim vertical bem cuidado se torna mais resistente, mais bonito e exige cada vez menos intervenções emergenciais. Com o tempo, você aprenderá a identificar as necessidades específicas de cada planta apenas observando pequenas mudanças em sua aparência.</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14720" y="483037"/>
            <a:ext cx="13400842" cy="1097757"/>
          </a:xfrm>
          <a:prstGeom prst="rect">
            <a:avLst/>
          </a:prstGeom>
          <a:noFill/>
          <a:ln/>
        </p:spPr>
        <p:txBody>
          <a:bodyPr wrap="square" lIns="0" tIns="0" rIns="0" bIns="0" rtlCol="0" anchor="t"/>
          <a:lstStyle/>
          <a:p>
            <a:pPr algn="l" indent="0" marL="0">
              <a:lnSpc>
                <a:spcPts val="4300"/>
              </a:lnSpc>
              <a:buNone/>
            </a:pPr>
            <a:r>
              <a:rPr lang="en-US" sz="3450" b="1" dirty="0">
                <a:solidFill>
                  <a:srgbClr val="F0F4F1"/>
                </a:solidFill>
                <a:latin typeface="Syne Extra Bold" pitchFamily="34" charset="0"/>
                <a:ea typeface="Syne Extra Bold" pitchFamily="34" charset="-122"/>
                <a:cs typeface="Syne Extra Bold" pitchFamily="34" charset="-120"/>
              </a:rPr>
              <a:t>Estilos e Inspirações: Personalizando seu Jardim Vertical</a:t>
            </a:r>
            <a:endParaRPr lang="en-US" sz="3450" dirty="0"/>
          </a:p>
        </p:txBody>
      </p:sp>
      <p:sp>
        <p:nvSpPr>
          <p:cNvPr id="3" name="Text 1"/>
          <p:cNvSpPr/>
          <p:nvPr/>
        </p:nvSpPr>
        <p:spPr>
          <a:xfrm>
            <a:off x="614720" y="1932029"/>
            <a:ext cx="13400842" cy="561975"/>
          </a:xfrm>
          <a:prstGeom prst="rect">
            <a:avLst/>
          </a:prstGeom>
          <a:noFill/>
          <a:ln/>
        </p:spPr>
        <p:txBody>
          <a:bodyPr wrap="square" lIns="0" tIns="0" rIns="0" bIns="0" rtlCol="0" anchor="t"/>
          <a:lstStyle/>
          <a:p>
            <a:pPr algn="l" indent="0" marL="0">
              <a:lnSpc>
                <a:spcPts val="2200"/>
              </a:lnSpc>
              <a:buNone/>
            </a:pPr>
            <a:r>
              <a:rPr lang="en-US" sz="1350" dirty="0">
                <a:solidFill>
                  <a:srgbClr val="D7E5D8"/>
                </a:solidFill>
                <a:latin typeface="Syne" pitchFamily="34" charset="0"/>
                <a:ea typeface="Syne" pitchFamily="34" charset="-122"/>
                <a:cs typeface="Syne" pitchFamily="34" charset="-120"/>
              </a:rPr>
              <a:t>Seu jardim vertical pode ser muito mais que um conjunto de plantas na parede - ele pode expressar sua personalidade, complementar seu estilo de decoração e criar diferentes atmosferas em seu apartamento. Conheça os principais estilos e deixe-se inspirar por diferentes possibilidades estéticas.</a:t>
            </a:r>
            <a:endParaRPr lang="en-US" sz="1350" dirty="0"/>
          </a:p>
        </p:txBody>
      </p:sp>
      <p:pic>
        <p:nvPicPr>
          <p:cNvPr id="4" name="Image 0" descr="preencoded.png">    </p:cNvPr>
          <p:cNvPicPr>
            <a:picLocks noChangeAspect="1"/>
          </p:cNvPicPr>
          <p:nvPr/>
        </p:nvPicPr>
        <p:blipFill>
          <a:blip r:embed="rId1"/>
          <a:stretch>
            <a:fillRect/>
          </a:stretch>
        </p:blipFill>
        <p:spPr>
          <a:xfrm>
            <a:off x="614720" y="2691529"/>
            <a:ext cx="2634853" cy="2634855"/>
          </a:xfrm>
          <a:prstGeom prst="rect">
            <a:avLst/>
          </a:prstGeom>
        </p:spPr>
      </p:pic>
      <p:sp>
        <p:nvSpPr>
          <p:cNvPr id="5" name="Text 2"/>
          <p:cNvSpPr/>
          <p:nvPr/>
        </p:nvSpPr>
        <p:spPr>
          <a:xfrm>
            <a:off x="614720" y="5502002"/>
            <a:ext cx="2355413" cy="274439"/>
          </a:xfrm>
          <a:prstGeom prst="rect">
            <a:avLst/>
          </a:prstGeom>
          <a:noFill/>
          <a:ln/>
        </p:spPr>
        <p:txBody>
          <a:bodyPr wrap="none" lIns="0" tIns="0" rIns="0" bIns="0" rtlCol="0" anchor="t"/>
          <a:lstStyle/>
          <a:p>
            <a:pPr algn="l" indent="0" marL="0">
              <a:lnSpc>
                <a:spcPts val="2150"/>
              </a:lnSpc>
              <a:buNone/>
            </a:pPr>
            <a:r>
              <a:rPr lang="en-US" sz="1700" b="1" dirty="0">
                <a:solidFill>
                  <a:srgbClr val="D7E5D8"/>
                </a:solidFill>
                <a:latin typeface="Syne Extra Bold" pitchFamily="34" charset="0"/>
                <a:ea typeface="Syne Extra Bold" pitchFamily="34" charset="-122"/>
                <a:cs typeface="Syne Extra Bold" pitchFamily="34" charset="-120"/>
              </a:rPr>
              <a:t>Estilo Rústico</a:t>
            </a:r>
            <a:endParaRPr lang="en-US" sz="1700" dirty="0"/>
          </a:p>
        </p:txBody>
      </p:sp>
      <p:sp>
        <p:nvSpPr>
          <p:cNvPr id="6" name="Text 3"/>
          <p:cNvSpPr/>
          <p:nvPr/>
        </p:nvSpPr>
        <p:spPr>
          <a:xfrm>
            <a:off x="614720" y="5881812"/>
            <a:ext cx="3185517" cy="1404939"/>
          </a:xfrm>
          <a:prstGeom prst="rect">
            <a:avLst/>
          </a:prstGeom>
          <a:noFill/>
          <a:ln/>
        </p:spPr>
        <p:txBody>
          <a:bodyPr wrap="square" lIns="0" tIns="0" rIns="0" bIns="0" rtlCol="0" anchor="t"/>
          <a:lstStyle/>
          <a:p>
            <a:pPr algn="l" indent="0" marL="0">
              <a:lnSpc>
                <a:spcPts val="2200"/>
              </a:lnSpc>
              <a:buNone/>
            </a:pPr>
            <a:r>
              <a:rPr lang="en-US" sz="1350" dirty="0">
                <a:solidFill>
                  <a:srgbClr val="D7E5D8"/>
                </a:solidFill>
                <a:latin typeface="Syne" pitchFamily="34" charset="0"/>
                <a:ea typeface="Syne" pitchFamily="34" charset="-122"/>
                <a:cs typeface="Syne" pitchFamily="34" charset="-120"/>
              </a:rPr>
              <a:t>Caracterizado pelo uso de materiais naturais como madeira não polida, pallets recuperados e vasos de terracota. Este estilo traz aconchego e um toque de campo para o ambiente urbano.</a:t>
            </a:r>
            <a:endParaRPr lang="en-US" sz="1350" dirty="0"/>
          </a:p>
        </p:txBody>
      </p:sp>
      <p:sp>
        <p:nvSpPr>
          <p:cNvPr id="7" name="Text 4"/>
          <p:cNvSpPr/>
          <p:nvPr/>
        </p:nvSpPr>
        <p:spPr>
          <a:xfrm>
            <a:off x="614720" y="7392121"/>
            <a:ext cx="3185517"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Materiais: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Madeira de demolição, cordas de sisal, vasos de barro</a:t>
            </a:r>
            <a:endParaRPr lang="en-US" sz="1350" dirty="0"/>
          </a:p>
        </p:txBody>
      </p:sp>
      <p:sp>
        <p:nvSpPr>
          <p:cNvPr id="8" name="Text 5"/>
          <p:cNvSpPr/>
          <p:nvPr/>
        </p:nvSpPr>
        <p:spPr>
          <a:xfrm>
            <a:off x="614720" y="8015533"/>
            <a:ext cx="3185517"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Plantas sugeridas: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Ervas aromáticas, samambaias, heras</a:t>
            </a:r>
            <a:endParaRPr lang="en-US" sz="1350" dirty="0"/>
          </a:p>
        </p:txBody>
      </p:sp>
      <p:sp>
        <p:nvSpPr>
          <p:cNvPr id="9" name="Text 6"/>
          <p:cNvSpPr/>
          <p:nvPr/>
        </p:nvSpPr>
        <p:spPr>
          <a:xfrm>
            <a:off x="614720" y="8638944"/>
            <a:ext cx="3185517"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Complementos: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Etiquetas artesanais, regadores vintage</a:t>
            </a:r>
            <a:endParaRPr lang="en-US" sz="1350" dirty="0"/>
          </a:p>
        </p:txBody>
      </p:sp>
      <p:pic>
        <p:nvPicPr>
          <p:cNvPr id="10" name="Image 1" descr="preencoded.png">    </p:cNvPr>
          <p:cNvPicPr>
            <a:picLocks noChangeAspect="1"/>
          </p:cNvPicPr>
          <p:nvPr/>
        </p:nvPicPr>
        <p:blipFill>
          <a:blip r:embed="rId2"/>
          <a:stretch>
            <a:fillRect/>
          </a:stretch>
        </p:blipFill>
        <p:spPr>
          <a:xfrm>
            <a:off x="4019788" y="2691529"/>
            <a:ext cx="2634853" cy="2634855"/>
          </a:xfrm>
          <a:prstGeom prst="rect">
            <a:avLst/>
          </a:prstGeom>
        </p:spPr>
      </p:pic>
      <p:sp>
        <p:nvSpPr>
          <p:cNvPr id="11" name="Text 7"/>
          <p:cNvSpPr/>
          <p:nvPr/>
        </p:nvSpPr>
        <p:spPr>
          <a:xfrm>
            <a:off x="4019788" y="5502002"/>
            <a:ext cx="3185517" cy="823318"/>
          </a:xfrm>
          <a:prstGeom prst="rect">
            <a:avLst/>
          </a:prstGeom>
          <a:noFill/>
          <a:ln/>
        </p:spPr>
        <p:txBody>
          <a:bodyPr wrap="square" lIns="0" tIns="0" rIns="0" bIns="0" rtlCol="0" anchor="t"/>
          <a:lstStyle/>
          <a:p>
            <a:pPr algn="l" indent="0" marL="0">
              <a:lnSpc>
                <a:spcPts val="2150"/>
              </a:lnSpc>
              <a:buNone/>
            </a:pPr>
            <a:r>
              <a:rPr lang="en-US" sz="1700" b="1" dirty="0">
                <a:solidFill>
                  <a:srgbClr val="D7E5D8"/>
                </a:solidFill>
                <a:latin typeface="Syne Extra Bold" pitchFamily="34" charset="0"/>
                <a:ea typeface="Syne Extra Bold" pitchFamily="34" charset="-122"/>
                <a:cs typeface="Syne Extra Bold" pitchFamily="34" charset="-120"/>
              </a:rPr>
              <a:t>Estilo Moderno/Minimalista</a:t>
            </a:r>
            <a:endParaRPr lang="en-US" sz="1700" dirty="0"/>
          </a:p>
        </p:txBody>
      </p:sp>
      <p:sp>
        <p:nvSpPr>
          <p:cNvPr id="12" name="Text 8"/>
          <p:cNvSpPr/>
          <p:nvPr/>
        </p:nvSpPr>
        <p:spPr>
          <a:xfrm>
            <a:off x="4019788" y="6430690"/>
            <a:ext cx="3185517" cy="1404939"/>
          </a:xfrm>
          <a:prstGeom prst="rect">
            <a:avLst/>
          </a:prstGeom>
          <a:noFill/>
          <a:ln/>
        </p:spPr>
        <p:txBody>
          <a:bodyPr wrap="square" lIns="0" tIns="0" rIns="0" bIns="0" rtlCol="0" anchor="t"/>
          <a:lstStyle/>
          <a:p>
            <a:pPr algn="l" indent="0" marL="0">
              <a:lnSpc>
                <a:spcPts val="2200"/>
              </a:lnSpc>
              <a:buNone/>
            </a:pPr>
            <a:r>
              <a:rPr lang="en-US" sz="1350" dirty="0">
                <a:solidFill>
                  <a:srgbClr val="D7E5D8"/>
                </a:solidFill>
                <a:latin typeface="Syne" pitchFamily="34" charset="0"/>
                <a:ea typeface="Syne" pitchFamily="34" charset="-122"/>
                <a:cs typeface="Syne" pitchFamily="34" charset="-120"/>
              </a:rPr>
              <a:t>Limpo, funcional e elegante, este estilo prioriza linhas retas, poucos elementos e uma paleta de cores contida. Perfeito para integrar-se a decorações contemporâneas.</a:t>
            </a:r>
            <a:endParaRPr lang="en-US" sz="1350" dirty="0"/>
          </a:p>
        </p:txBody>
      </p:sp>
      <p:sp>
        <p:nvSpPr>
          <p:cNvPr id="13" name="Text 9"/>
          <p:cNvSpPr/>
          <p:nvPr/>
        </p:nvSpPr>
        <p:spPr>
          <a:xfrm>
            <a:off x="4019788" y="7940999"/>
            <a:ext cx="3185517"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Materiais: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Metal escovado, painéis modulares, vasos brancos ou pretos</a:t>
            </a:r>
            <a:endParaRPr lang="en-US" sz="1350" dirty="0"/>
          </a:p>
        </p:txBody>
      </p:sp>
      <p:sp>
        <p:nvSpPr>
          <p:cNvPr id="14" name="Text 10"/>
          <p:cNvSpPr/>
          <p:nvPr/>
        </p:nvSpPr>
        <p:spPr>
          <a:xfrm>
            <a:off x="4019788" y="8564411"/>
            <a:ext cx="3185517"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Plantas sugeridas: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Suculentas, zamioculcas, asplênios</a:t>
            </a:r>
            <a:endParaRPr lang="en-US" sz="1350" dirty="0"/>
          </a:p>
        </p:txBody>
      </p:sp>
      <p:sp>
        <p:nvSpPr>
          <p:cNvPr id="15" name="Text 11"/>
          <p:cNvSpPr/>
          <p:nvPr/>
        </p:nvSpPr>
        <p:spPr>
          <a:xfrm>
            <a:off x="4019788" y="9187823"/>
            <a:ext cx="3185517"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Complementos: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Iluminação embutida, sistemas automatizados</a:t>
            </a:r>
            <a:endParaRPr lang="en-US" sz="1350" dirty="0"/>
          </a:p>
        </p:txBody>
      </p:sp>
      <p:pic>
        <p:nvPicPr>
          <p:cNvPr id="16" name="Image 2" descr="preencoded.png">    </p:cNvPr>
          <p:cNvPicPr>
            <a:picLocks noChangeAspect="1"/>
          </p:cNvPicPr>
          <p:nvPr/>
        </p:nvPicPr>
        <p:blipFill>
          <a:blip r:embed="rId3"/>
          <a:stretch>
            <a:fillRect/>
          </a:stretch>
        </p:blipFill>
        <p:spPr>
          <a:xfrm>
            <a:off x="7424857" y="2691529"/>
            <a:ext cx="2634853" cy="2634855"/>
          </a:xfrm>
          <a:prstGeom prst="rect">
            <a:avLst/>
          </a:prstGeom>
        </p:spPr>
      </p:pic>
      <p:sp>
        <p:nvSpPr>
          <p:cNvPr id="17" name="Text 12"/>
          <p:cNvSpPr/>
          <p:nvPr/>
        </p:nvSpPr>
        <p:spPr>
          <a:xfrm>
            <a:off x="7424857" y="5502002"/>
            <a:ext cx="3185517" cy="548879"/>
          </a:xfrm>
          <a:prstGeom prst="rect">
            <a:avLst/>
          </a:prstGeom>
          <a:noFill/>
          <a:ln/>
        </p:spPr>
        <p:txBody>
          <a:bodyPr wrap="square" lIns="0" tIns="0" rIns="0" bIns="0" rtlCol="0" anchor="t"/>
          <a:lstStyle/>
          <a:p>
            <a:pPr algn="l" indent="0" marL="0">
              <a:lnSpc>
                <a:spcPts val="2150"/>
              </a:lnSpc>
              <a:buNone/>
            </a:pPr>
            <a:r>
              <a:rPr lang="en-US" sz="1700" b="1" dirty="0">
                <a:solidFill>
                  <a:srgbClr val="D7E5D8"/>
                </a:solidFill>
                <a:latin typeface="Syne Extra Bold" pitchFamily="34" charset="0"/>
                <a:ea typeface="Syne Extra Bold" pitchFamily="34" charset="-122"/>
                <a:cs typeface="Syne Extra Bold" pitchFamily="34" charset="-120"/>
              </a:rPr>
              <a:t>Horta Vertical Funcional</a:t>
            </a:r>
            <a:endParaRPr lang="en-US" sz="1700" dirty="0"/>
          </a:p>
        </p:txBody>
      </p:sp>
      <p:sp>
        <p:nvSpPr>
          <p:cNvPr id="18" name="Text 13"/>
          <p:cNvSpPr/>
          <p:nvPr/>
        </p:nvSpPr>
        <p:spPr>
          <a:xfrm>
            <a:off x="7424857" y="6156251"/>
            <a:ext cx="3185517" cy="1404939"/>
          </a:xfrm>
          <a:prstGeom prst="rect">
            <a:avLst/>
          </a:prstGeom>
          <a:noFill/>
          <a:ln/>
        </p:spPr>
        <p:txBody>
          <a:bodyPr wrap="square" lIns="0" tIns="0" rIns="0" bIns="0" rtlCol="0" anchor="t"/>
          <a:lstStyle/>
          <a:p>
            <a:pPr algn="l" indent="0" marL="0">
              <a:lnSpc>
                <a:spcPts val="2200"/>
              </a:lnSpc>
              <a:buNone/>
            </a:pPr>
            <a:r>
              <a:rPr lang="en-US" sz="1350" dirty="0">
                <a:solidFill>
                  <a:srgbClr val="D7E5D8"/>
                </a:solidFill>
                <a:latin typeface="Syne" pitchFamily="34" charset="0"/>
                <a:ea typeface="Syne" pitchFamily="34" charset="-122"/>
                <a:cs typeface="Syne" pitchFamily="34" charset="-120"/>
              </a:rPr>
              <a:t>Prioriza a praticidade e o cultivo de espécies comestíveis, transformando um espaço decorativo em fonte de alimentos frescos e saudáveis para o dia a dia.</a:t>
            </a:r>
            <a:endParaRPr lang="en-US" sz="1350" dirty="0"/>
          </a:p>
        </p:txBody>
      </p:sp>
      <p:sp>
        <p:nvSpPr>
          <p:cNvPr id="19" name="Text 14"/>
          <p:cNvSpPr/>
          <p:nvPr/>
        </p:nvSpPr>
        <p:spPr>
          <a:xfrm>
            <a:off x="7424857" y="7666560"/>
            <a:ext cx="3185517"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Materiais: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Garrafas PET recicladas, calhas, vasos práticos</a:t>
            </a:r>
            <a:endParaRPr lang="en-US" sz="1350" dirty="0"/>
          </a:p>
        </p:txBody>
      </p:sp>
      <p:sp>
        <p:nvSpPr>
          <p:cNvPr id="20" name="Text 15"/>
          <p:cNvSpPr/>
          <p:nvPr/>
        </p:nvSpPr>
        <p:spPr>
          <a:xfrm>
            <a:off x="7424857" y="8289972"/>
            <a:ext cx="3185517"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Plantas sugeridas: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Manjericão, alecrim, coentro, alface, morango</a:t>
            </a:r>
            <a:endParaRPr lang="en-US" sz="1350" dirty="0"/>
          </a:p>
        </p:txBody>
      </p:sp>
      <p:sp>
        <p:nvSpPr>
          <p:cNvPr id="21" name="Text 16"/>
          <p:cNvSpPr/>
          <p:nvPr/>
        </p:nvSpPr>
        <p:spPr>
          <a:xfrm>
            <a:off x="7424857" y="8913384"/>
            <a:ext cx="3185517" cy="842963"/>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Complementos: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Etiquetas identificadoras, tesoura de poda à mão</a:t>
            </a:r>
            <a:endParaRPr lang="en-US" sz="1350" dirty="0"/>
          </a:p>
        </p:txBody>
      </p:sp>
      <p:pic>
        <p:nvPicPr>
          <p:cNvPr id="22" name="Image 3" descr="preencoded.png">    </p:cNvPr>
          <p:cNvPicPr>
            <a:picLocks noChangeAspect="1"/>
          </p:cNvPicPr>
          <p:nvPr/>
        </p:nvPicPr>
        <p:blipFill>
          <a:blip r:embed="rId4"/>
          <a:stretch>
            <a:fillRect/>
          </a:stretch>
        </p:blipFill>
        <p:spPr>
          <a:xfrm>
            <a:off x="10829925" y="2691529"/>
            <a:ext cx="2634853" cy="2634855"/>
          </a:xfrm>
          <a:prstGeom prst="rect">
            <a:avLst/>
          </a:prstGeom>
        </p:spPr>
      </p:pic>
      <p:sp>
        <p:nvSpPr>
          <p:cNvPr id="23" name="Text 17"/>
          <p:cNvSpPr/>
          <p:nvPr/>
        </p:nvSpPr>
        <p:spPr>
          <a:xfrm>
            <a:off x="10829925" y="5502002"/>
            <a:ext cx="3185636" cy="548879"/>
          </a:xfrm>
          <a:prstGeom prst="rect">
            <a:avLst/>
          </a:prstGeom>
          <a:noFill/>
          <a:ln/>
        </p:spPr>
        <p:txBody>
          <a:bodyPr wrap="square" lIns="0" tIns="0" rIns="0" bIns="0" rtlCol="0" anchor="t"/>
          <a:lstStyle/>
          <a:p>
            <a:pPr algn="l" indent="0" marL="0">
              <a:lnSpc>
                <a:spcPts val="2150"/>
              </a:lnSpc>
              <a:buNone/>
            </a:pPr>
            <a:r>
              <a:rPr lang="en-US" sz="1700" b="1" dirty="0">
                <a:solidFill>
                  <a:srgbClr val="D7E5D8"/>
                </a:solidFill>
                <a:latin typeface="Syne Extra Bold" pitchFamily="34" charset="0"/>
                <a:ea typeface="Syne Extra Bold" pitchFamily="34" charset="-122"/>
                <a:cs typeface="Syne Extra Bold" pitchFamily="34" charset="-120"/>
              </a:rPr>
              <a:t>Estilo Boho/Tropical</a:t>
            </a:r>
            <a:endParaRPr lang="en-US" sz="1700" dirty="0"/>
          </a:p>
        </p:txBody>
      </p:sp>
      <p:sp>
        <p:nvSpPr>
          <p:cNvPr id="24" name="Text 18"/>
          <p:cNvSpPr/>
          <p:nvPr/>
        </p:nvSpPr>
        <p:spPr>
          <a:xfrm>
            <a:off x="10829925" y="6156251"/>
            <a:ext cx="3185636" cy="1404939"/>
          </a:xfrm>
          <a:prstGeom prst="rect">
            <a:avLst/>
          </a:prstGeom>
          <a:noFill/>
          <a:ln/>
        </p:spPr>
        <p:txBody>
          <a:bodyPr wrap="square" lIns="0" tIns="0" rIns="0" bIns="0" rtlCol="0" anchor="t"/>
          <a:lstStyle/>
          <a:p>
            <a:pPr algn="l" indent="0" marL="0">
              <a:lnSpc>
                <a:spcPts val="2200"/>
              </a:lnSpc>
              <a:buNone/>
            </a:pPr>
            <a:r>
              <a:rPr lang="en-US" sz="1350" dirty="0">
                <a:solidFill>
                  <a:srgbClr val="D7E5D8"/>
                </a:solidFill>
                <a:latin typeface="Syne" pitchFamily="34" charset="0"/>
                <a:ea typeface="Syne" pitchFamily="34" charset="-122"/>
                <a:cs typeface="Syne" pitchFamily="34" charset="-120"/>
              </a:rPr>
              <a:t>Exuberante e colorido, mistura diferentes texturas e espécies para criar um ambiente vibrante e acolhedor que remete a destinos tropicais e interiores descontraídos.</a:t>
            </a:r>
            <a:endParaRPr lang="en-US" sz="1350" dirty="0"/>
          </a:p>
        </p:txBody>
      </p:sp>
      <p:sp>
        <p:nvSpPr>
          <p:cNvPr id="25" name="Text 19"/>
          <p:cNvSpPr/>
          <p:nvPr/>
        </p:nvSpPr>
        <p:spPr>
          <a:xfrm>
            <a:off x="10829925" y="7666560"/>
            <a:ext cx="3185636"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Materiais: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Macramê, vasos pendentes, cestos de fibras naturais</a:t>
            </a:r>
            <a:endParaRPr lang="en-US" sz="1350" dirty="0"/>
          </a:p>
        </p:txBody>
      </p:sp>
      <p:sp>
        <p:nvSpPr>
          <p:cNvPr id="26" name="Text 20"/>
          <p:cNvSpPr/>
          <p:nvPr/>
        </p:nvSpPr>
        <p:spPr>
          <a:xfrm>
            <a:off x="10829925" y="8289972"/>
            <a:ext cx="3185636"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Plantas sugeridas: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Filodendros, samambaias, begônias, orquídeas</a:t>
            </a:r>
            <a:endParaRPr lang="en-US" sz="1350" dirty="0"/>
          </a:p>
        </p:txBody>
      </p:sp>
      <p:sp>
        <p:nvSpPr>
          <p:cNvPr id="27" name="Text 21"/>
          <p:cNvSpPr/>
          <p:nvPr/>
        </p:nvSpPr>
        <p:spPr>
          <a:xfrm>
            <a:off x="10829925" y="8913384"/>
            <a:ext cx="3185636"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Complementos: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Luzes de LED, objetos decorativos coloridos</a:t>
            </a:r>
            <a:endParaRPr lang="en-US" sz="1350" dirty="0"/>
          </a:p>
        </p:txBody>
      </p:sp>
      <p:sp>
        <p:nvSpPr>
          <p:cNvPr id="28" name="Text 22"/>
          <p:cNvSpPr/>
          <p:nvPr/>
        </p:nvSpPr>
        <p:spPr>
          <a:xfrm>
            <a:off x="614720" y="10019832"/>
            <a:ext cx="4456986" cy="274439"/>
          </a:xfrm>
          <a:prstGeom prst="rect">
            <a:avLst/>
          </a:prstGeom>
          <a:noFill/>
          <a:ln/>
        </p:spPr>
        <p:txBody>
          <a:bodyPr wrap="none" lIns="0" tIns="0" rIns="0" bIns="0" rtlCol="0" anchor="t"/>
          <a:lstStyle/>
          <a:p>
            <a:pPr algn="l" indent="0" marL="0">
              <a:lnSpc>
                <a:spcPts val="2150"/>
              </a:lnSpc>
              <a:buNone/>
            </a:pPr>
            <a:r>
              <a:rPr lang="en-US" sz="1700" b="1" dirty="0">
                <a:solidFill>
                  <a:srgbClr val="F0F4F1"/>
                </a:solidFill>
                <a:latin typeface="Syne Extra Bold" pitchFamily="34" charset="0"/>
                <a:ea typeface="Syne Extra Bold" pitchFamily="34" charset="-122"/>
                <a:cs typeface="Syne Extra Bold" pitchFamily="34" charset="-120"/>
              </a:rPr>
              <a:t>Inspirações por Ambiente</a:t>
            </a:r>
            <a:endParaRPr lang="en-US" sz="1700" dirty="0"/>
          </a:p>
        </p:txBody>
      </p:sp>
      <p:sp>
        <p:nvSpPr>
          <p:cNvPr id="29" name="Text 23"/>
          <p:cNvSpPr/>
          <p:nvPr/>
        </p:nvSpPr>
        <p:spPr>
          <a:xfrm>
            <a:off x="614720" y="10733375"/>
            <a:ext cx="2301954" cy="274439"/>
          </a:xfrm>
          <a:prstGeom prst="rect">
            <a:avLst/>
          </a:prstGeom>
          <a:noFill/>
          <a:ln/>
        </p:spPr>
        <p:txBody>
          <a:bodyPr wrap="none" lIns="0" tIns="0" rIns="0" bIns="0" rtlCol="0" anchor="t"/>
          <a:lstStyle/>
          <a:p>
            <a:pPr algn="l" indent="0" marL="0">
              <a:lnSpc>
                <a:spcPts val="2150"/>
              </a:lnSpc>
              <a:buNone/>
            </a:pPr>
            <a:r>
              <a:rPr lang="en-US" sz="1700" b="1" dirty="0">
                <a:solidFill>
                  <a:srgbClr val="F0F4F1"/>
                </a:solidFill>
                <a:latin typeface="Syne Extra Bold" pitchFamily="34" charset="0"/>
                <a:ea typeface="Syne Extra Bold" pitchFamily="34" charset="-122"/>
                <a:cs typeface="Syne Extra Bold" pitchFamily="34" charset="-120"/>
              </a:rPr>
              <a:t>Sala de Estar</a:t>
            </a:r>
            <a:endParaRPr lang="en-US" sz="1700" dirty="0"/>
          </a:p>
        </p:txBody>
      </p:sp>
      <p:sp>
        <p:nvSpPr>
          <p:cNvPr id="30" name="Text 24"/>
          <p:cNvSpPr/>
          <p:nvPr/>
        </p:nvSpPr>
        <p:spPr>
          <a:xfrm>
            <a:off x="614720" y="11183431"/>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Painel verde como ponto focal:</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Uma parede verde completa atrás do sofá cria um impressionante ponto focal</a:t>
            </a:r>
            <a:endParaRPr lang="en-US" sz="1350" dirty="0"/>
          </a:p>
        </p:txBody>
      </p:sp>
      <p:sp>
        <p:nvSpPr>
          <p:cNvPr id="31" name="Text 25"/>
          <p:cNvSpPr/>
          <p:nvPr/>
        </p:nvSpPr>
        <p:spPr>
          <a:xfrm>
            <a:off x="614720" y="11806843"/>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Divisória natural:</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Use um jardim vertical autoportante como divisória de ambientes em conceitos abertos</a:t>
            </a:r>
            <a:endParaRPr lang="en-US" sz="1350" dirty="0"/>
          </a:p>
        </p:txBody>
      </p:sp>
      <p:sp>
        <p:nvSpPr>
          <p:cNvPr id="32" name="Text 26"/>
          <p:cNvSpPr/>
          <p:nvPr/>
        </p:nvSpPr>
        <p:spPr>
          <a:xfrm>
            <a:off x="614720" y="12430255"/>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Moldura viva:</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Emoldure uma TV ou obra de arte com plantas para um efeito surpreendente</a:t>
            </a:r>
            <a:endParaRPr lang="en-US" sz="1350" dirty="0"/>
          </a:p>
        </p:txBody>
      </p:sp>
      <p:sp>
        <p:nvSpPr>
          <p:cNvPr id="33" name="Text 27"/>
          <p:cNvSpPr/>
          <p:nvPr/>
        </p:nvSpPr>
        <p:spPr>
          <a:xfrm>
            <a:off x="614720" y="13167848"/>
            <a:ext cx="2195751" cy="274439"/>
          </a:xfrm>
          <a:prstGeom prst="rect">
            <a:avLst/>
          </a:prstGeom>
          <a:noFill/>
          <a:ln/>
        </p:spPr>
        <p:txBody>
          <a:bodyPr wrap="none" lIns="0" tIns="0" rIns="0" bIns="0" rtlCol="0" anchor="t"/>
          <a:lstStyle/>
          <a:p>
            <a:pPr algn="l" indent="0" marL="0">
              <a:lnSpc>
                <a:spcPts val="2150"/>
              </a:lnSpc>
              <a:buNone/>
            </a:pPr>
            <a:r>
              <a:rPr lang="en-US" sz="1700" b="1" dirty="0">
                <a:solidFill>
                  <a:srgbClr val="F0F4F1"/>
                </a:solidFill>
                <a:latin typeface="Syne Extra Bold" pitchFamily="34" charset="0"/>
                <a:ea typeface="Syne Extra Bold" pitchFamily="34" charset="-122"/>
                <a:cs typeface="Syne Extra Bold" pitchFamily="34" charset="-120"/>
              </a:rPr>
              <a:t>Cozinha</a:t>
            </a:r>
            <a:endParaRPr lang="en-US" sz="1700" dirty="0"/>
          </a:p>
        </p:txBody>
      </p:sp>
      <p:sp>
        <p:nvSpPr>
          <p:cNvPr id="34" name="Text 28"/>
          <p:cNvSpPr/>
          <p:nvPr/>
        </p:nvSpPr>
        <p:spPr>
          <a:xfrm>
            <a:off x="614720" y="13617904"/>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Horta funcional:</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Cultive temperos e ervas próximos à área de preparo de alimentos</a:t>
            </a:r>
            <a:endParaRPr lang="en-US" sz="1350" dirty="0"/>
          </a:p>
        </p:txBody>
      </p:sp>
      <p:sp>
        <p:nvSpPr>
          <p:cNvPr id="35" name="Text 29"/>
          <p:cNvSpPr/>
          <p:nvPr/>
        </p:nvSpPr>
        <p:spPr>
          <a:xfrm>
            <a:off x="614720" y="14241316"/>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Jardim suspenso:</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Aproveite o espaço acima dos armários para um pequeno jardim</a:t>
            </a:r>
            <a:endParaRPr lang="en-US" sz="1350" dirty="0"/>
          </a:p>
        </p:txBody>
      </p:sp>
      <p:sp>
        <p:nvSpPr>
          <p:cNvPr id="36" name="Text 30"/>
          <p:cNvSpPr/>
          <p:nvPr/>
        </p:nvSpPr>
        <p:spPr>
          <a:xfrm>
            <a:off x="614720" y="14864728"/>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Vertical integrado:</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Incorpore plantas ao revestimento ou backsplash da cozinha</a:t>
            </a:r>
            <a:endParaRPr lang="en-US" sz="1350" dirty="0"/>
          </a:p>
        </p:txBody>
      </p:sp>
      <p:sp>
        <p:nvSpPr>
          <p:cNvPr id="37" name="Text 31"/>
          <p:cNvSpPr/>
          <p:nvPr/>
        </p:nvSpPr>
        <p:spPr>
          <a:xfrm>
            <a:off x="7536894" y="10733375"/>
            <a:ext cx="2195751" cy="274439"/>
          </a:xfrm>
          <a:prstGeom prst="rect">
            <a:avLst/>
          </a:prstGeom>
          <a:noFill/>
          <a:ln/>
        </p:spPr>
        <p:txBody>
          <a:bodyPr wrap="none" lIns="0" tIns="0" rIns="0" bIns="0" rtlCol="0" anchor="t"/>
          <a:lstStyle/>
          <a:p>
            <a:pPr algn="l" indent="0" marL="0">
              <a:lnSpc>
                <a:spcPts val="2150"/>
              </a:lnSpc>
              <a:buNone/>
            </a:pPr>
            <a:r>
              <a:rPr lang="en-US" sz="1700" b="1" dirty="0">
                <a:solidFill>
                  <a:srgbClr val="F0F4F1"/>
                </a:solidFill>
                <a:latin typeface="Syne Extra Bold" pitchFamily="34" charset="0"/>
                <a:ea typeface="Syne Extra Bold" pitchFamily="34" charset="-122"/>
                <a:cs typeface="Syne Extra Bold" pitchFamily="34" charset="-120"/>
              </a:rPr>
              <a:t>Quarto</a:t>
            </a:r>
            <a:endParaRPr lang="en-US" sz="1700" dirty="0"/>
          </a:p>
        </p:txBody>
      </p:sp>
      <p:sp>
        <p:nvSpPr>
          <p:cNvPr id="38" name="Text 32"/>
          <p:cNvSpPr/>
          <p:nvPr/>
        </p:nvSpPr>
        <p:spPr>
          <a:xfrm>
            <a:off x="7536894" y="11183431"/>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Cabeceira viva:</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Substitua a cabeceira convencional por um pequeno jardim vertical</a:t>
            </a:r>
            <a:endParaRPr lang="en-US" sz="1350" dirty="0"/>
          </a:p>
        </p:txBody>
      </p:sp>
      <p:sp>
        <p:nvSpPr>
          <p:cNvPr id="39" name="Text 33"/>
          <p:cNvSpPr/>
          <p:nvPr/>
        </p:nvSpPr>
        <p:spPr>
          <a:xfrm>
            <a:off x="7536894" y="11806843"/>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Plantas purificadoras: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Escolha espécies que melhoram a qualidade do ar para o ambiente de descanso</a:t>
            </a:r>
            <a:endParaRPr lang="en-US" sz="1350" dirty="0"/>
          </a:p>
        </p:txBody>
      </p:sp>
      <p:sp>
        <p:nvSpPr>
          <p:cNvPr id="40" name="Text 34"/>
          <p:cNvSpPr/>
          <p:nvPr/>
        </p:nvSpPr>
        <p:spPr>
          <a:xfrm>
            <a:off x="7536894" y="12430255"/>
            <a:ext cx="6486168" cy="280988"/>
          </a:xfrm>
          <a:prstGeom prst="rect">
            <a:avLst/>
          </a:prstGeom>
          <a:noFill/>
          <a:ln/>
        </p:spPr>
        <p:txBody>
          <a:bodyPr wrap="non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Canto zen:</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Crie um pequeno oásis verde para meditação e relaxamento</a:t>
            </a:r>
            <a:endParaRPr lang="en-US" sz="1350" dirty="0"/>
          </a:p>
        </p:txBody>
      </p:sp>
      <p:sp>
        <p:nvSpPr>
          <p:cNvPr id="41" name="Text 35"/>
          <p:cNvSpPr/>
          <p:nvPr/>
        </p:nvSpPr>
        <p:spPr>
          <a:xfrm>
            <a:off x="7536894" y="12886860"/>
            <a:ext cx="2195751" cy="274439"/>
          </a:xfrm>
          <a:prstGeom prst="rect">
            <a:avLst/>
          </a:prstGeom>
          <a:noFill/>
          <a:ln/>
        </p:spPr>
        <p:txBody>
          <a:bodyPr wrap="none" lIns="0" tIns="0" rIns="0" bIns="0" rtlCol="0" anchor="t"/>
          <a:lstStyle/>
          <a:p>
            <a:pPr algn="l" indent="0" marL="0">
              <a:lnSpc>
                <a:spcPts val="2150"/>
              </a:lnSpc>
              <a:buNone/>
            </a:pPr>
            <a:r>
              <a:rPr lang="en-US" sz="1700" b="1" dirty="0">
                <a:solidFill>
                  <a:srgbClr val="F0F4F1"/>
                </a:solidFill>
                <a:latin typeface="Syne Extra Bold" pitchFamily="34" charset="0"/>
                <a:ea typeface="Syne Extra Bold" pitchFamily="34" charset="-122"/>
                <a:cs typeface="Syne Extra Bold" pitchFamily="34" charset="-120"/>
              </a:rPr>
              <a:t>Banheiro</a:t>
            </a:r>
            <a:endParaRPr lang="en-US" sz="1700" dirty="0"/>
          </a:p>
        </p:txBody>
      </p:sp>
      <p:sp>
        <p:nvSpPr>
          <p:cNvPr id="42" name="Text 36"/>
          <p:cNvSpPr/>
          <p:nvPr/>
        </p:nvSpPr>
        <p:spPr>
          <a:xfrm>
            <a:off x="7536894" y="13336917"/>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Spa natural:</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Aproveite a umidade natural para criar um ambiente de spa com plantas tropicais</a:t>
            </a:r>
            <a:endParaRPr lang="en-US" sz="1350" dirty="0"/>
          </a:p>
        </p:txBody>
      </p:sp>
      <p:sp>
        <p:nvSpPr>
          <p:cNvPr id="43" name="Text 37"/>
          <p:cNvSpPr/>
          <p:nvPr/>
        </p:nvSpPr>
        <p:spPr>
          <a:xfrm>
            <a:off x="7536894" y="13960328"/>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Contraste com cores: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Use plantas de folhagem roxa ou vermelha para contrastar com revestimentos claros</a:t>
            </a:r>
            <a:endParaRPr lang="en-US" sz="1350" dirty="0"/>
          </a:p>
        </p:txBody>
      </p:sp>
      <p:sp>
        <p:nvSpPr>
          <p:cNvPr id="44" name="Text 38"/>
          <p:cNvSpPr/>
          <p:nvPr/>
        </p:nvSpPr>
        <p:spPr>
          <a:xfrm>
            <a:off x="7536894" y="14583740"/>
            <a:ext cx="6486168" cy="561975"/>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Cascata verde:</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Instale plantas pendentes próximas ao chuveiro (em área não molhada diretamente)</a:t>
            </a:r>
            <a:endParaRPr lang="en-US" sz="1350" dirty="0"/>
          </a:p>
        </p:txBody>
      </p:sp>
      <p:sp>
        <p:nvSpPr>
          <p:cNvPr id="45" name="Shape 39"/>
          <p:cNvSpPr/>
          <p:nvPr/>
        </p:nvSpPr>
        <p:spPr>
          <a:xfrm>
            <a:off x="614720" y="15685665"/>
            <a:ext cx="13400842" cy="1027153"/>
          </a:xfrm>
          <a:prstGeom prst="roundRect">
            <a:avLst>
              <a:gd name="adj" fmla="val 7183"/>
            </a:avLst>
          </a:prstGeom>
          <a:solidFill>
            <a:srgbClr val="022349"/>
          </a:solidFill>
          <a:ln/>
        </p:spPr>
      </p:sp>
      <p:pic>
        <p:nvPicPr>
          <p:cNvPr id="46" name="Image 4" descr="preencoded.png">    </p:cNvPr>
          <p:cNvPicPr>
            <a:picLocks noChangeAspect="1"/>
          </p:cNvPicPr>
          <p:nvPr/>
        </p:nvPicPr>
        <p:blipFill>
          <a:blip r:embed="rId5"/>
          <a:stretch>
            <a:fillRect/>
          </a:stretch>
        </p:blipFill>
        <p:spPr>
          <a:xfrm>
            <a:off x="790337" y="15941887"/>
            <a:ext cx="219551" cy="175617"/>
          </a:xfrm>
          <a:prstGeom prst="rect">
            <a:avLst/>
          </a:prstGeom>
        </p:spPr>
      </p:pic>
      <p:sp>
        <p:nvSpPr>
          <p:cNvPr id="47" name="Text 40"/>
          <p:cNvSpPr/>
          <p:nvPr/>
        </p:nvSpPr>
        <p:spPr>
          <a:xfrm>
            <a:off x="1185505" y="15905097"/>
            <a:ext cx="12654439" cy="561975"/>
          </a:xfrm>
          <a:prstGeom prst="rect">
            <a:avLst/>
          </a:prstGeom>
          <a:noFill/>
          <a:ln/>
        </p:spPr>
        <p:txBody>
          <a:bodyPr wrap="square" lIns="0" tIns="0" rIns="0" bIns="0" rtlCol="0" anchor="t"/>
          <a:lstStyle/>
          <a:p>
            <a:pPr algn="l" indent="0" marL="0">
              <a:lnSpc>
                <a:spcPts val="2200"/>
              </a:lnSpc>
              <a:buNone/>
            </a:pPr>
            <a:r>
              <a:rPr lang="en-US" sz="1350" b="1" dirty="0">
                <a:solidFill>
                  <a:srgbClr val="000000"/>
                </a:solidFill>
                <a:latin typeface="Syne" pitchFamily="34" charset="0"/>
                <a:ea typeface="Syne" pitchFamily="34" charset="-122"/>
                <a:cs typeface="Syne" pitchFamily="34" charset="-120"/>
              </a:rPr>
              <a:t>💡</a:t>
            </a:r>
            <a:pPr algn="l" indent="0" marL="0">
              <a:lnSpc>
                <a:spcPts val="2200"/>
              </a:lnSpc>
              <a:buNone/>
            </a:pPr>
            <a:r>
              <a:rPr lang="en-US" sz="1350" dirty="0">
                <a:solidFill>
                  <a:srgbClr val="FFFFFF"/>
                </a:solidFill>
                <a:latin typeface="Syne" pitchFamily="34" charset="0"/>
                <a:ea typeface="Syne" pitchFamily="34" charset="-122"/>
                <a:cs typeface="Syne" pitchFamily="34" charset="-120"/>
              </a:rPr>
              <a:t> Dica de Designer:</a:t>
            </a:r>
            <a:pPr algn="l" indent="0" marL="0">
              <a:lnSpc>
                <a:spcPts val="2200"/>
              </a:lnSpc>
              <a:buNone/>
            </a:pPr>
            <a:r>
              <a:rPr lang="en-US" sz="1350" dirty="0">
                <a:solidFill>
                  <a:srgbClr val="FFFFFF"/>
                </a:solidFill>
                <a:latin typeface="Syne" pitchFamily="34" charset="0"/>
                <a:ea typeface="Syne" pitchFamily="34" charset="-122"/>
                <a:cs typeface="Syne" pitchFamily="34" charset="-120"/>
              </a:rPr>
              <a:t> Para criar um jardim vertical verdadeiramente único, não tenha medo de misturar elementos de diferentes estilos que ressoem com sua personalidade. O importante é manter uma coerência visual através de uma paleta de cores limitada ou um elemento unificador recorrente.</a:t>
            </a:r>
            <a:endParaRPr lang="en-US" sz="1350" dirty="0"/>
          </a:p>
        </p:txBody>
      </p:sp>
      <p:sp>
        <p:nvSpPr>
          <p:cNvPr id="48" name="Text 41"/>
          <p:cNvSpPr/>
          <p:nvPr/>
        </p:nvSpPr>
        <p:spPr>
          <a:xfrm>
            <a:off x="614720" y="16976303"/>
            <a:ext cx="7636788" cy="274439"/>
          </a:xfrm>
          <a:prstGeom prst="rect">
            <a:avLst/>
          </a:prstGeom>
          <a:noFill/>
          <a:ln/>
        </p:spPr>
        <p:txBody>
          <a:bodyPr wrap="none" lIns="0" tIns="0" rIns="0" bIns="0" rtlCol="0" anchor="t"/>
          <a:lstStyle/>
          <a:p>
            <a:pPr algn="l" indent="0" marL="0">
              <a:lnSpc>
                <a:spcPts val="2150"/>
              </a:lnSpc>
              <a:buNone/>
            </a:pPr>
            <a:r>
              <a:rPr lang="en-US" sz="1700" b="1" dirty="0">
                <a:solidFill>
                  <a:srgbClr val="F0F4F1"/>
                </a:solidFill>
                <a:latin typeface="Syne Extra Bold" pitchFamily="34" charset="0"/>
                <a:ea typeface="Syne Extra Bold" pitchFamily="34" charset="-122"/>
                <a:cs typeface="Syne Extra Bold" pitchFamily="34" charset="-120"/>
              </a:rPr>
              <a:t>Técnicas Decorativas para Jardins Verticais</a:t>
            </a:r>
            <a:endParaRPr lang="en-US" sz="1700" dirty="0"/>
          </a:p>
        </p:txBody>
      </p:sp>
      <p:sp>
        <p:nvSpPr>
          <p:cNvPr id="49" name="Text 42"/>
          <p:cNvSpPr/>
          <p:nvPr/>
        </p:nvSpPr>
        <p:spPr>
          <a:xfrm>
            <a:off x="614720" y="17514228"/>
            <a:ext cx="13400842" cy="280988"/>
          </a:xfrm>
          <a:prstGeom prst="rect">
            <a:avLst/>
          </a:prstGeom>
          <a:noFill/>
          <a:ln/>
        </p:spPr>
        <p:txBody>
          <a:bodyPr wrap="non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Iluminação especial:</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Luzes LED embutidas ou direcionadas valorizam a textura das plantas no período noturno</a:t>
            </a:r>
            <a:endParaRPr lang="en-US" sz="1350" dirty="0"/>
          </a:p>
        </p:txBody>
      </p:sp>
      <p:sp>
        <p:nvSpPr>
          <p:cNvPr id="50" name="Text 43"/>
          <p:cNvSpPr/>
          <p:nvPr/>
        </p:nvSpPr>
        <p:spPr>
          <a:xfrm>
            <a:off x="614720" y="17856652"/>
            <a:ext cx="13400842" cy="280988"/>
          </a:xfrm>
          <a:prstGeom prst="rect">
            <a:avLst/>
          </a:prstGeom>
          <a:noFill/>
          <a:ln/>
        </p:spPr>
        <p:txBody>
          <a:bodyPr wrap="non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Cascata de água:</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Para áreas externas ou com proteção adequada, uma pequena cascata integrada ao jardim vertical cria movimento e som relaxante</a:t>
            </a:r>
            <a:endParaRPr lang="en-US" sz="1350" dirty="0"/>
          </a:p>
        </p:txBody>
      </p:sp>
      <p:sp>
        <p:nvSpPr>
          <p:cNvPr id="51" name="Text 44"/>
          <p:cNvSpPr/>
          <p:nvPr/>
        </p:nvSpPr>
        <p:spPr>
          <a:xfrm>
            <a:off x="614720" y="18199076"/>
            <a:ext cx="13400842" cy="280988"/>
          </a:xfrm>
          <a:prstGeom prst="rect">
            <a:avLst/>
          </a:prstGeom>
          <a:noFill/>
          <a:ln/>
        </p:spPr>
        <p:txBody>
          <a:bodyPr wrap="non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Degradê de cores: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Organize plantas de diferentes tonalidades de verde criando um efeito de degradê</a:t>
            </a:r>
            <a:endParaRPr lang="en-US" sz="1350" dirty="0"/>
          </a:p>
        </p:txBody>
      </p:sp>
      <p:sp>
        <p:nvSpPr>
          <p:cNvPr id="52" name="Text 45"/>
          <p:cNvSpPr/>
          <p:nvPr/>
        </p:nvSpPr>
        <p:spPr>
          <a:xfrm>
            <a:off x="614720" y="18541500"/>
            <a:ext cx="13400842" cy="280988"/>
          </a:xfrm>
          <a:prstGeom prst="rect">
            <a:avLst/>
          </a:prstGeom>
          <a:noFill/>
          <a:ln/>
        </p:spPr>
        <p:txBody>
          <a:bodyPr wrap="non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Jardim geométrico:</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Crie formas ou padrões com diferentes espécies de plantas, criando desenhos na parede</a:t>
            </a:r>
            <a:endParaRPr lang="en-US" sz="1350" dirty="0"/>
          </a:p>
        </p:txBody>
      </p:sp>
      <p:sp>
        <p:nvSpPr>
          <p:cNvPr id="53" name="Text 46"/>
          <p:cNvSpPr/>
          <p:nvPr/>
        </p:nvSpPr>
        <p:spPr>
          <a:xfrm>
            <a:off x="614720" y="18883924"/>
            <a:ext cx="13400842" cy="280988"/>
          </a:xfrm>
          <a:prstGeom prst="rect">
            <a:avLst/>
          </a:prstGeom>
          <a:noFill/>
          <a:ln/>
        </p:spPr>
        <p:txBody>
          <a:bodyPr wrap="none" lIns="0" tIns="0" rIns="0" bIns="0" rtlCol="0" anchor="t"/>
          <a:lstStyle/>
          <a:p>
            <a:pPr algn="l" marL="342900" indent="-342900">
              <a:lnSpc>
                <a:spcPts val="2200"/>
              </a:lnSpc>
              <a:buSzPct val="100000"/>
              <a:buChar char="•"/>
            </a:pPr>
            <a:r>
              <a:rPr lang="en-US" sz="1350" b="1" dirty="0">
                <a:solidFill>
                  <a:srgbClr val="D7E5D8"/>
                </a:solidFill>
                <a:latin typeface="Syne" pitchFamily="34" charset="0"/>
                <a:ea typeface="Syne" pitchFamily="34" charset="-122"/>
                <a:cs typeface="Syne" pitchFamily="34" charset="-120"/>
              </a:rPr>
              <a:t>Elementos decorativos:</a:t>
            </a:r>
            <a:pPr algn="l" indent="0" marL="0">
              <a:lnSpc>
                <a:spcPts val="2200"/>
              </a:lnSpc>
              <a:buNone/>
            </a:pPr>
            <a:r>
              <a:rPr lang="en-US" sz="1350" dirty="0">
                <a:solidFill>
                  <a:srgbClr val="D7E5D8"/>
                </a:solidFill>
                <a:latin typeface="Syne" pitchFamily="34" charset="0"/>
                <a:ea typeface="Syne" pitchFamily="34" charset="-122"/>
                <a:cs typeface="Syne" pitchFamily="34" charset="-120"/>
              </a:rPr>
              <a:t> Integre pequenos elementos como miniaturas, pedras coloridas ou objetos significativos entre as plantas</a:t>
            </a:r>
            <a:endParaRPr lang="en-US" sz="1350" dirty="0"/>
          </a:p>
        </p:txBody>
      </p:sp>
      <p:sp>
        <p:nvSpPr>
          <p:cNvPr id="54" name="Text 47"/>
          <p:cNvSpPr/>
          <p:nvPr/>
        </p:nvSpPr>
        <p:spPr>
          <a:xfrm>
            <a:off x="614720" y="19362437"/>
            <a:ext cx="13400842" cy="561975"/>
          </a:xfrm>
          <a:prstGeom prst="rect">
            <a:avLst/>
          </a:prstGeom>
          <a:noFill/>
          <a:ln/>
        </p:spPr>
        <p:txBody>
          <a:bodyPr wrap="square" lIns="0" tIns="0" rIns="0" bIns="0" rtlCol="0" anchor="t"/>
          <a:lstStyle/>
          <a:p>
            <a:pPr algn="l" indent="0" marL="0">
              <a:lnSpc>
                <a:spcPts val="2200"/>
              </a:lnSpc>
              <a:buNone/>
            </a:pPr>
            <a:r>
              <a:rPr lang="en-US" sz="1350" dirty="0">
                <a:solidFill>
                  <a:srgbClr val="D7E5D8"/>
                </a:solidFill>
                <a:latin typeface="Syne" pitchFamily="34" charset="0"/>
                <a:ea typeface="Syne" pitchFamily="34" charset="-122"/>
                <a:cs typeface="Syne" pitchFamily="34" charset="-120"/>
              </a:rPr>
              <a:t>Independentemente do estilo escolhido, lembre-se que seu jardim vertical é uma obra em constante evolução. Com o crescimento das plantas e a mudança das estações, ele se transformará naturalmente, trazendo novas descobertas e possibilidades estéticas ao longo do tempo.</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69702" y="369094"/>
            <a:ext cx="13538835" cy="419338"/>
          </a:xfrm>
          <a:prstGeom prst="rect">
            <a:avLst/>
          </a:prstGeom>
          <a:noFill/>
          <a:ln/>
        </p:spPr>
        <p:txBody>
          <a:bodyPr wrap="none" lIns="0" tIns="0" rIns="0" bIns="0" rtlCol="0" anchor="t"/>
          <a:lstStyle/>
          <a:p>
            <a:pPr algn="l" indent="0" marL="0">
              <a:lnSpc>
                <a:spcPts val="3300"/>
              </a:lnSpc>
              <a:buNone/>
            </a:pPr>
            <a:r>
              <a:rPr lang="en-US" sz="2600" b="1" dirty="0">
                <a:solidFill>
                  <a:srgbClr val="F0F4F1"/>
                </a:solidFill>
                <a:latin typeface="Syne Extra Bold" pitchFamily="34" charset="0"/>
                <a:ea typeface="Syne Extra Bold" pitchFamily="34" charset="-122"/>
                <a:cs typeface="Syne Extra Bold" pitchFamily="34" charset="-120"/>
              </a:rPr>
              <a:t>Orçamento e Planejamento: Do Básico ao Luxuoso</a:t>
            </a:r>
            <a:endParaRPr lang="en-US" sz="2600" dirty="0"/>
          </a:p>
        </p:txBody>
      </p:sp>
      <p:sp>
        <p:nvSpPr>
          <p:cNvPr id="3" name="Text 1"/>
          <p:cNvSpPr/>
          <p:nvPr/>
        </p:nvSpPr>
        <p:spPr>
          <a:xfrm>
            <a:off x="469702" y="1056800"/>
            <a:ext cx="13690878" cy="429340"/>
          </a:xfrm>
          <a:prstGeom prst="rect">
            <a:avLst/>
          </a:prstGeom>
          <a:noFill/>
          <a:ln/>
        </p:spPr>
        <p:txBody>
          <a:bodyPr wrap="squar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Criar um jardim vertical pode ser um projeto adaptável a diferentes orçamentos. O importante é planejar adequadamente, priorizando os elementos essenciais e sabendo onde é possível economizar ou investir mais, dependendo das suas possibilidades financeiras.</a:t>
            </a:r>
            <a:endParaRPr lang="en-US" sz="1050" dirty="0"/>
          </a:p>
        </p:txBody>
      </p:sp>
      <p:sp>
        <p:nvSpPr>
          <p:cNvPr id="4" name="Text 2"/>
          <p:cNvSpPr/>
          <p:nvPr/>
        </p:nvSpPr>
        <p:spPr>
          <a:xfrm>
            <a:off x="3040142" y="2277310"/>
            <a:ext cx="1677710" cy="209669"/>
          </a:xfrm>
          <a:prstGeom prst="rect">
            <a:avLst/>
          </a:prstGeom>
          <a:noFill/>
          <a:ln/>
        </p:spPr>
        <p:txBody>
          <a:bodyPr wrap="none" lIns="0" tIns="0" rIns="0" bIns="0" rtlCol="0" anchor="t"/>
          <a:lstStyle/>
          <a:p>
            <a:pPr algn="r"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Estrutura</a:t>
            </a:r>
            <a:endParaRPr lang="en-US" sz="1300" dirty="0"/>
          </a:p>
        </p:txBody>
      </p:sp>
      <p:sp>
        <p:nvSpPr>
          <p:cNvPr id="5" name="Text 3"/>
          <p:cNvSpPr/>
          <p:nvPr/>
        </p:nvSpPr>
        <p:spPr>
          <a:xfrm>
            <a:off x="469702" y="2567466"/>
            <a:ext cx="4248150" cy="214670"/>
          </a:xfrm>
          <a:prstGeom prst="rect">
            <a:avLst/>
          </a:prstGeom>
          <a:noFill/>
          <a:ln/>
        </p:spPr>
        <p:txBody>
          <a:bodyPr wrap="none" lIns="0" tIns="0" rIns="0" bIns="0" rtlCol="0" anchor="t"/>
          <a:lstStyle/>
          <a:p>
            <a:pPr algn="r" indent="0" marL="0">
              <a:lnSpc>
                <a:spcPts val="1650"/>
              </a:lnSpc>
              <a:buNone/>
            </a:pPr>
            <a:r>
              <a:rPr lang="en-US" sz="1050" dirty="0">
                <a:solidFill>
                  <a:srgbClr val="D7E5D8"/>
                </a:solidFill>
                <a:latin typeface="Syne" pitchFamily="34" charset="0"/>
                <a:ea typeface="Syne" pitchFamily="34" charset="-122"/>
                <a:cs typeface="Syne" pitchFamily="34" charset="-120"/>
              </a:rPr>
              <a:t>30-40% do orçamento</a:t>
            </a:r>
            <a:endParaRPr lang="en-US" sz="1050" dirty="0"/>
          </a:p>
        </p:txBody>
      </p:sp>
      <p:sp>
        <p:nvSpPr>
          <p:cNvPr id="6" name="Text 4"/>
          <p:cNvSpPr/>
          <p:nvPr/>
        </p:nvSpPr>
        <p:spPr>
          <a:xfrm>
            <a:off x="469702" y="2862622"/>
            <a:ext cx="4248150" cy="429340"/>
          </a:xfrm>
          <a:prstGeom prst="rect">
            <a:avLst/>
          </a:prstGeom>
          <a:noFill/>
          <a:ln/>
        </p:spPr>
        <p:txBody>
          <a:bodyPr wrap="square" lIns="0" tIns="0" rIns="0" bIns="0" rtlCol="0" anchor="t"/>
          <a:lstStyle/>
          <a:p>
            <a:pPr algn="r" indent="0" marL="0">
              <a:lnSpc>
                <a:spcPts val="1650"/>
              </a:lnSpc>
              <a:buNone/>
            </a:pPr>
            <a:r>
              <a:rPr lang="en-US" sz="1050" dirty="0">
                <a:solidFill>
                  <a:srgbClr val="D7E5D8"/>
                </a:solidFill>
                <a:latin typeface="Syne" pitchFamily="34" charset="0"/>
                <a:ea typeface="Syne" pitchFamily="34" charset="-122"/>
                <a:cs typeface="Syne" pitchFamily="34" charset="-120"/>
              </a:rPr>
              <a:t>A base do seu jardim vertical, que determina sua durabilidade e capacidade</a:t>
            </a:r>
            <a:endParaRPr lang="en-US" sz="1050" dirty="0"/>
          </a:p>
        </p:txBody>
      </p:sp>
      <p:pic>
        <p:nvPicPr>
          <p:cNvPr id="7" name="Image 0" descr="preencoded.png">    </p:cNvPr>
          <p:cNvPicPr>
            <a:picLocks noChangeAspect="1"/>
          </p:cNvPicPr>
          <p:nvPr/>
        </p:nvPicPr>
        <p:blipFill>
          <a:blip r:embed="rId1"/>
          <a:stretch>
            <a:fillRect/>
          </a:stretch>
        </p:blipFill>
        <p:spPr>
          <a:xfrm>
            <a:off x="4919186" y="1637111"/>
            <a:ext cx="4791789" cy="4791794"/>
          </a:xfrm>
          <a:prstGeom prst="rect">
            <a:avLst/>
          </a:prstGeom>
        </p:spPr>
      </p:pic>
      <p:pic>
        <p:nvPicPr>
          <p:cNvPr id="8" name="Image 1" descr="preencoded.png">    </p:cNvPr>
          <p:cNvPicPr>
            <a:picLocks noChangeAspect="1"/>
          </p:cNvPicPr>
          <p:nvPr/>
        </p:nvPicPr>
        <p:blipFill>
          <a:blip r:embed="rId2"/>
          <a:stretch>
            <a:fillRect/>
          </a:stretch>
        </p:blipFill>
        <p:spPr>
          <a:xfrm>
            <a:off x="6028730" y="2721533"/>
            <a:ext cx="200739" cy="250984"/>
          </a:xfrm>
          <a:prstGeom prst="rect">
            <a:avLst/>
          </a:prstGeom>
        </p:spPr>
      </p:pic>
      <p:sp>
        <p:nvSpPr>
          <p:cNvPr id="9" name="Text 5"/>
          <p:cNvSpPr/>
          <p:nvPr/>
        </p:nvSpPr>
        <p:spPr>
          <a:xfrm>
            <a:off x="9912310" y="2384705"/>
            <a:ext cx="1677710"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Plantas</a:t>
            </a:r>
            <a:endParaRPr lang="en-US" sz="1300" dirty="0"/>
          </a:p>
        </p:txBody>
      </p:sp>
      <p:sp>
        <p:nvSpPr>
          <p:cNvPr id="10" name="Text 6"/>
          <p:cNvSpPr/>
          <p:nvPr/>
        </p:nvSpPr>
        <p:spPr>
          <a:xfrm>
            <a:off x="9912310" y="2674860"/>
            <a:ext cx="4248269" cy="214670"/>
          </a:xfrm>
          <a:prstGeom prst="rect">
            <a:avLst/>
          </a:prstGeom>
          <a:noFill/>
          <a:ln/>
        </p:spPr>
        <p:txBody>
          <a:bodyPr wrap="non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25-35% do orçamento</a:t>
            </a:r>
            <a:endParaRPr lang="en-US" sz="1050" dirty="0"/>
          </a:p>
        </p:txBody>
      </p:sp>
      <p:sp>
        <p:nvSpPr>
          <p:cNvPr id="11" name="Text 7"/>
          <p:cNvSpPr/>
          <p:nvPr/>
        </p:nvSpPr>
        <p:spPr>
          <a:xfrm>
            <a:off x="9912310" y="2970017"/>
            <a:ext cx="4248269" cy="214670"/>
          </a:xfrm>
          <a:prstGeom prst="rect">
            <a:avLst/>
          </a:prstGeom>
          <a:noFill/>
          <a:ln/>
        </p:spPr>
        <p:txBody>
          <a:bodyPr wrap="non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O componente vivo que dará personalidade e função ao jardim</a:t>
            </a:r>
            <a:endParaRPr lang="en-US" sz="1050" dirty="0"/>
          </a:p>
        </p:txBody>
      </p:sp>
      <p:pic>
        <p:nvPicPr>
          <p:cNvPr id="12" name="Image 2" descr="preencoded.png">    </p:cNvPr>
          <p:cNvPicPr>
            <a:picLocks noChangeAspect="1"/>
          </p:cNvPicPr>
          <p:nvPr/>
        </p:nvPicPr>
        <p:blipFill>
          <a:blip r:embed="rId3"/>
          <a:stretch>
            <a:fillRect/>
          </a:stretch>
        </p:blipFill>
        <p:spPr>
          <a:xfrm>
            <a:off x="4919186" y="1637111"/>
            <a:ext cx="4791789" cy="4791794"/>
          </a:xfrm>
          <a:prstGeom prst="rect">
            <a:avLst/>
          </a:prstGeom>
        </p:spPr>
      </p:pic>
      <p:pic>
        <p:nvPicPr>
          <p:cNvPr id="13" name="Image 3" descr="preencoded.png">    </p:cNvPr>
          <p:cNvPicPr>
            <a:picLocks noChangeAspect="1"/>
          </p:cNvPicPr>
          <p:nvPr/>
        </p:nvPicPr>
        <p:blipFill>
          <a:blip r:embed="rId4"/>
          <a:stretch>
            <a:fillRect/>
          </a:stretch>
        </p:blipFill>
        <p:spPr>
          <a:xfrm>
            <a:off x="8400574" y="2721533"/>
            <a:ext cx="200739" cy="250984"/>
          </a:xfrm>
          <a:prstGeom prst="rect">
            <a:avLst/>
          </a:prstGeom>
        </p:spPr>
      </p:pic>
      <p:sp>
        <p:nvSpPr>
          <p:cNvPr id="14" name="Text 8"/>
          <p:cNvSpPr/>
          <p:nvPr/>
        </p:nvSpPr>
        <p:spPr>
          <a:xfrm>
            <a:off x="9912310" y="4773934"/>
            <a:ext cx="2754749"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Substrato e Nutrição</a:t>
            </a:r>
            <a:endParaRPr lang="en-US" sz="1300" dirty="0"/>
          </a:p>
        </p:txBody>
      </p:sp>
      <p:sp>
        <p:nvSpPr>
          <p:cNvPr id="15" name="Text 9"/>
          <p:cNvSpPr/>
          <p:nvPr/>
        </p:nvSpPr>
        <p:spPr>
          <a:xfrm>
            <a:off x="9912310" y="5064090"/>
            <a:ext cx="4248269" cy="214670"/>
          </a:xfrm>
          <a:prstGeom prst="rect">
            <a:avLst/>
          </a:prstGeom>
          <a:noFill/>
          <a:ln/>
        </p:spPr>
        <p:txBody>
          <a:bodyPr wrap="non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10-15% do orçamento</a:t>
            </a:r>
            <a:endParaRPr lang="en-US" sz="1050" dirty="0"/>
          </a:p>
        </p:txBody>
      </p:sp>
      <p:sp>
        <p:nvSpPr>
          <p:cNvPr id="16" name="Text 10"/>
          <p:cNvSpPr/>
          <p:nvPr/>
        </p:nvSpPr>
        <p:spPr>
          <a:xfrm>
            <a:off x="9912310" y="5359246"/>
            <a:ext cx="4248269" cy="429340"/>
          </a:xfrm>
          <a:prstGeom prst="rect">
            <a:avLst/>
          </a:prstGeom>
          <a:noFill/>
          <a:ln/>
        </p:spPr>
        <p:txBody>
          <a:bodyPr wrap="squar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A base nutricional que garantirá o desenvolvimento saudável das plantas</a:t>
            </a:r>
            <a:endParaRPr lang="en-US" sz="1050" dirty="0"/>
          </a:p>
        </p:txBody>
      </p:sp>
      <p:pic>
        <p:nvPicPr>
          <p:cNvPr id="17" name="Image 4" descr="preencoded.png">    </p:cNvPr>
          <p:cNvPicPr>
            <a:picLocks noChangeAspect="1"/>
          </p:cNvPicPr>
          <p:nvPr/>
        </p:nvPicPr>
        <p:blipFill>
          <a:blip r:embed="rId5"/>
          <a:stretch>
            <a:fillRect/>
          </a:stretch>
        </p:blipFill>
        <p:spPr>
          <a:xfrm>
            <a:off x="4919186" y="1637111"/>
            <a:ext cx="4791789" cy="4791794"/>
          </a:xfrm>
          <a:prstGeom prst="rect">
            <a:avLst/>
          </a:prstGeom>
        </p:spPr>
      </p:pic>
      <p:pic>
        <p:nvPicPr>
          <p:cNvPr id="18" name="Image 5" descr="preencoded.png">    </p:cNvPr>
          <p:cNvPicPr>
            <a:picLocks noChangeAspect="1"/>
          </p:cNvPicPr>
          <p:nvPr/>
        </p:nvPicPr>
        <p:blipFill>
          <a:blip r:embed="rId6"/>
          <a:stretch>
            <a:fillRect/>
          </a:stretch>
        </p:blipFill>
        <p:spPr>
          <a:xfrm>
            <a:off x="8400574" y="5093379"/>
            <a:ext cx="200739" cy="250984"/>
          </a:xfrm>
          <a:prstGeom prst="rect">
            <a:avLst/>
          </a:prstGeom>
        </p:spPr>
      </p:pic>
      <p:sp>
        <p:nvSpPr>
          <p:cNvPr id="19" name="Text 11"/>
          <p:cNvSpPr/>
          <p:nvPr/>
        </p:nvSpPr>
        <p:spPr>
          <a:xfrm>
            <a:off x="1985605" y="4881210"/>
            <a:ext cx="2732246" cy="209669"/>
          </a:xfrm>
          <a:prstGeom prst="rect">
            <a:avLst/>
          </a:prstGeom>
          <a:noFill/>
          <a:ln/>
        </p:spPr>
        <p:txBody>
          <a:bodyPr wrap="none" lIns="0" tIns="0" rIns="0" bIns="0" rtlCol="0" anchor="t"/>
          <a:lstStyle/>
          <a:p>
            <a:pPr algn="r"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Sistema de Irrigação</a:t>
            </a:r>
            <a:endParaRPr lang="en-US" sz="1300" dirty="0"/>
          </a:p>
        </p:txBody>
      </p:sp>
      <p:sp>
        <p:nvSpPr>
          <p:cNvPr id="20" name="Text 12"/>
          <p:cNvSpPr/>
          <p:nvPr/>
        </p:nvSpPr>
        <p:spPr>
          <a:xfrm>
            <a:off x="469702" y="5171365"/>
            <a:ext cx="4248150" cy="214670"/>
          </a:xfrm>
          <a:prstGeom prst="rect">
            <a:avLst/>
          </a:prstGeom>
          <a:noFill/>
          <a:ln/>
        </p:spPr>
        <p:txBody>
          <a:bodyPr wrap="none" lIns="0" tIns="0" rIns="0" bIns="0" rtlCol="0" anchor="t"/>
          <a:lstStyle/>
          <a:p>
            <a:pPr algn="r" indent="0" marL="0">
              <a:lnSpc>
                <a:spcPts val="1650"/>
              </a:lnSpc>
              <a:buNone/>
            </a:pPr>
            <a:r>
              <a:rPr lang="en-US" sz="1050" dirty="0">
                <a:solidFill>
                  <a:srgbClr val="D7E5D8"/>
                </a:solidFill>
                <a:latin typeface="Syne" pitchFamily="34" charset="0"/>
                <a:ea typeface="Syne" pitchFamily="34" charset="-122"/>
                <a:cs typeface="Syne" pitchFamily="34" charset="-120"/>
              </a:rPr>
              <a:t>15-25% do orçamento</a:t>
            </a:r>
            <a:endParaRPr lang="en-US" sz="1050" dirty="0"/>
          </a:p>
        </p:txBody>
      </p:sp>
      <p:sp>
        <p:nvSpPr>
          <p:cNvPr id="21" name="Text 13"/>
          <p:cNvSpPr/>
          <p:nvPr/>
        </p:nvSpPr>
        <p:spPr>
          <a:xfrm>
            <a:off x="469702" y="5466521"/>
            <a:ext cx="4248150" cy="214670"/>
          </a:xfrm>
          <a:prstGeom prst="rect">
            <a:avLst/>
          </a:prstGeom>
          <a:noFill/>
          <a:ln/>
        </p:spPr>
        <p:txBody>
          <a:bodyPr wrap="none" lIns="0" tIns="0" rIns="0" bIns="0" rtlCol="0" anchor="t"/>
          <a:lstStyle/>
          <a:p>
            <a:pPr algn="r" indent="0" marL="0">
              <a:lnSpc>
                <a:spcPts val="1650"/>
              </a:lnSpc>
              <a:buNone/>
            </a:pPr>
            <a:r>
              <a:rPr lang="en-US" sz="1050" dirty="0">
                <a:solidFill>
                  <a:srgbClr val="D7E5D8"/>
                </a:solidFill>
                <a:latin typeface="Syne" pitchFamily="34" charset="0"/>
                <a:ea typeface="Syne" pitchFamily="34" charset="-122"/>
                <a:cs typeface="Syne" pitchFamily="34" charset="-120"/>
              </a:rPr>
              <a:t>Essencial para a manutenção e longevidade do jardim vertical</a:t>
            </a:r>
            <a:endParaRPr lang="en-US" sz="1050" dirty="0"/>
          </a:p>
        </p:txBody>
      </p:sp>
      <p:pic>
        <p:nvPicPr>
          <p:cNvPr id="22" name="Image 6" descr="preencoded.png">    </p:cNvPr>
          <p:cNvPicPr>
            <a:picLocks noChangeAspect="1"/>
          </p:cNvPicPr>
          <p:nvPr/>
        </p:nvPicPr>
        <p:blipFill>
          <a:blip r:embed="rId7"/>
          <a:stretch>
            <a:fillRect/>
          </a:stretch>
        </p:blipFill>
        <p:spPr>
          <a:xfrm>
            <a:off x="4919186" y="1637111"/>
            <a:ext cx="4791789" cy="4791794"/>
          </a:xfrm>
          <a:prstGeom prst="rect">
            <a:avLst/>
          </a:prstGeom>
        </p:spPr>
      </p:pic>
      <p:pic>
        <p:nvPicPr>
          <p:cNvPr id="23" name="Image 7" descr="preencoded.png">    </p:cNvPr>
          <p:cNvPicPr>
            <a:picLocks noChangeAspect="1"/>
          </p:cNvPicPr>
          <p:nvPr/>
        </p:nvPicPr>
        <p:blipFill>
          <a:blip r:embed="rId8"/>
          <a:stretch>
            <a:fillRect/>
          </a:stretch>
        </p:blipFill>
        <p:spPr>
          <a:xfrm>
            <a:off x="6028730" y="5093379"/>
            <a:ext cx="200739" cy="250984"/>
          </a:xfrm>
          <a:prstGeom prst="rect">
            <a:avLst/>
          </a:prstGeom>
        </p:spPr>
      </p:pic>
      <p:sp>
        <p:nvSpPr>
          <p:cNvPr id="24" name="Text 14"/>
          <p:cNvSpPr/>
          <p:nvPr/>
        </p:nvSpPr>
        <p:spPr>
          <a:xfrm>
            <a:off x="469702" y="6630239"/>
            <a:ext cx="4921329"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Opções para Diferentes Orçamentos</a:t>
            </a:r>
            <a:endParaRPr lang="en-US" sz="1300" dirty="0"/>
          </a:p>
        </p:txBody>
      </p:sp>
      <p:sp>
        <p:nvSpPr>
          <p:cNvPr id="25" name="Shape 15"/>
          <p:cNvSpPr/>
          <p:nvPr/>
        </p:nvSpPr>
        <p:spPr>
          <a:xfrm>
            <a:off x="469702" y="7041243"/>
            <a:ext cx="1711285" cy="1557934"/>
          </a:xfrm>
          <a:prstGeom prst="roundRect">
            <a:avLst>
              <a:gd name="adj" fmla="val 3619"/>
            </a:avLst>
          </a:prstGeom>
          <a:solidFill>
            <a:srgbClr val="547808"/>
          </a:solidFill>
          <a:ln w="7620">
            <a:solidFill>
              <a:srgbClr val="6D9121"/>
            </a:solidFill>
            <a:prstDash val="solid"/>
          </a:ln>
        </p:spPr>
      </p:sp>
      <p:pic>
        <p:nvPicPr>
          <p:cNvPr id="26" name="Image 8" descr="preencoded.png">    </p:cNvPr>
          <p:cNvPicPr>
            <a:picLocks noChangeAspect="1"/>
          </p:cNvPicPr>
          <p:nvPr/>
        </p:nvPicPr>
        <p:blipFill>
          <a:blip r:embed="rId9"/>
          <a:stretch>
            <a:fillRect/>
          </a:stretch>
        </p:blipFill>
        <p:spPr>
          <a:xfrm>
            <a:off x="1230987" y="7702279"/>
            <a:ext cx="188714" cy="235863"/>
          </a:xfrm>
          <a:prstGeom prst="rect">
            <a:avLst/>
          </a:prstGeom>
        </p:spPr>
      </p:pic>
      <p:sp>
        <p:nvSpPr>
          <p:cNvPr id="27" name="Text 16"/>
          <p:cNvSpPr/>
          <p:nvPr/>
        </p:nvSpPr>
        <p:spPr>
          <a:xfrm>
            <a:off x="2315170" y="7175427"/>
            <a:ext cx="4799290"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Orçamento Econômico (R$ 150-300)</a:t>
            </a:r>
            <a:endParaRPr lang="en-US" sz="1300" dirty="0"/>
          </a:p>
        </p:txBody>
      </p:sp>
      <p:sp>
        <p:nvSpPr>
          <p:cNvPr id="28" name="Text 17"/>
          <p:cNvSpPr/>
          <p:nvPr/>
        </p:nvSpPr>
        <p:spPr>
          <a:xfrm>
            <a:off x="2315170" y="7465582"/>
            <a:ext cx="4799290"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Estrutura:</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Pallets reciclados, garrafas PET adaptadas, treliças simples</a:t>
            </a:r>
            <a:endParaRPr lang="en-US" sz="1050" dirty="0"/>
          </a:p>
        </p:txBody>
      </p:sp>
      <p:sp>
        <p:nvSpPr>
          <p:cNvPr id="29" name="Text 18"/>
          <p:cNvSpPr/>
          <p:nvPr/>
        </p:nvSpPr>
        <p:spPr>
          <a:xfrm>
            <a:off x="2315170" y="7727163"/>
            <a:ext cx="4799290"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Plantas: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Mudas pequenas, plantas propagadas de amigos</a:t>
            </a:r>
            <a:endParaRPr lang="en-US" sz="1050" dirty="0"/>
          </a:p>
        </p:txBody>
      </p:sp>
      <p:sp>
        <p:nvSpPr>
          <p:cNvPr id="30" name="Text 19"/>
          <p:cNvSpPr/>
          <p:nvPr/>
        </p:nvSpPr>
        <p:spPr>
          <a:xfrm>
            <a:off x="2315170" y="7988744"/>
            <a:ext cx="4799290"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Irrigação: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Manual com regador ou borrifador</a:t>
            </a:r>
            <a:endParaRPr lang="en-US" sz="1050" dirty="0"/>
          </a:p>
        </p:txBody>
      </p:sp>
      <p:sp>
        <p:nvSpPr>
          <p:cNvPr id="31" name="Text 20"/>
          <p:cNvSpPr/>
          <p:nvPr/>
        </p:nvSpPr>
        <p:spPr>
          <a:xfrm>
            <a:off x="2315170" y="8250324"/>
            <a:ext cx="4799290"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Substrato: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Mistura caseira com componentes básicos</a:t>
            </a:r>
            <a:endParaRPr lang="en-US" sz="1050" dirty="0"/>
          </a:p>
        </p:txBody>
      </p:sp>
      <p:sp>
        <p:nvSpPr>
          <p:cNvPr id="32" name="Shape 21"/>
          <p:cNvSpPr/>
          <p:nvPr/>
        </p:nvSpPr>
        <p:spPr>
          <a:xfrm>
            <a:off x="2248019" y="8595367"/>
            <a:ext cx="11845528" cy="7620"/>
          </a:xfrm>
          <a:prstGeom prst="roundRect">
            <a:avLst>
              <a:gd name="adj" fmla="val 739816"/>
            </a:avLst>
          </a:prstGeom>
          <a:solidFill>
            <a:srgbClr val="6D9121"/>
          </a:solidFill>
          <a:ln/>
        </p:spPr>
      </p:sp>
      <p:sp>
        <p:nvSpPr>
          <p:cNvPr id="33" name="Shape 22"/>
          <p:cNvSpPr/>
          <p:nvPr/>
        </p:nvSpPr>
        <p:spPr>
          <a:xfrm>
            <a:off x="469702" y="8666210"/>
            <a:ext cx="3422690" cy="1557934"/>
          </a:xfrm>
          <a:prstGeom prst="roundRect">
            <a:avLst>
              <a:gd name="adj" fmla="val 3619"/>
            </a:avLst>
          </a:prstGeom>
          <a:solidFill>
            <a:srgbClr val="547808"/>
          </a:solidFill>
          <a:ln w="7620">
            <a:solidFill>
              <a:srgbClr val="6D9121"/>
            </a:solidFill>
            <a:prstDash val="solid"/>
          </a:ln>
        </p:spPr>
      </p:sp>
      <p:pic>
        <p:nvPicPr>
          <p:cNvPr id="34" name="Image 9" descr="preencoded.png">    </p:cNvPr>
          <p:cNvPicPr>
            <a:picLocks noChangeAspect="1"/>
          </p:cNvPicPr>
          <p:nvPr/>
        </p:nvPicPr>
        <p:blipFill>
          <a:blip r:embed="rId10"/>
          <a:stretch>
            <a:fillRect/>
          </a:stretch>
        </p:blipFill>
        <p:spPr>
          <a:xfrm>
            <a:off x="2086689" y="9327245"/>
            <a:ext cx="188714" cy="235863"/>
          </a:xfrm>
          <a:prstGeom prst="rect">
            <a:avLst/>
          </a:prstGeom>
        </p:spPr>
      </p:pic>
      <p:sp>
        <p:nvSpPr>
          <p:cNvPr id="35" name="Text 23"/>
          <p:cNvSpPr/>
          <p:nvPr/>
        </p:nvSpPr>
        <p:spPr>
          <a:xfrm>
            <a:off x="4026575" y="8800393"/>
            <a:ext cx="5171718"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Orçamento Intermediário (R$ 300-700)</a:t>
            </a:r>
            <a:endParaRPr lang="en-US" sz="1300" dirty="0"/>
          </a:p>
        </p:txBody>
      </p:sp>
      <p:sp>
        <p:nvSpPr>
          <p:cNvPr id="36" name="Text 24"/>
          <p:cNvSpPr/>
          <p:nvPr/>
        </p:nvSpPr>
        <p:spPr>
          <a:xfrm>
            <a:off x="4026575" y="9090549"/>
            <a:ext cx="517171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Estrutura:</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Painéis modulares básicos, suportes de madeira tratada</a:t>
            </a:r>
            <a:endParaRPr lang="en-US" sz="1050" dirty="0"/>
          </a:p>
        </p:txBody>
      </p:sp>
      <p:sp>
        <p:nvSpPr>
          <p:cNvPr id="37" name="Text 25"/>
          <p:cNvSpPr/>
          <p:nvPr/>
        </p:nvSpPr>
        <p:spPr>
          <a:xfrm>
            <a:off x="4026575" y="9352129"/>
            <a:ext cx="517171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Plantas: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Maior variedade de espécies em tamanhos médios</a:t>
            </a:r>
            <a:endParaRPr lang="en-US" sz="1050" dirty="0"/>
          </a:p>
        </p:txBody>
      </p:sp>
      <p:sp>
        <p:nvSpPr>
          <p:cNvPr id="38" name="Text 26"/>
          <p:cNvSpPr/>
          <p:nvPr/>
        </p:nvSpPr>
        <p:spPr>
          <a:xfrm>
            <a:off x="4026575" y="9613710"/>
            <a:ext cx="517171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Irrigação: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Sistema simples de gotejamento manual</a:t>
            </a:r>
            <a:endParaRPr lang="en-US" sz="1050" dirty="0"/>
          </a:p>
        </p:txBody>
      </p:sp>
      <p:sp>
        <p:nvSpPr>
          <p:cNvPr id="39" name="Text 27"/>
          <p:cNvSpPr/>
          <p:nvPr/>
        </p:nvSpPr>
        <p:spPr>
          <a:xfrm>
            <a:off x="4026575" y="9875290"/>
            <a:ext cx="517171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Substrato: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Mistura comercial de qualidade</a:t>
            </a:r>
            <a:endParaRPr lang="en-US" sz="1050" dirty="0"/>
          </a:p>
        </p:txBody>
      </p:sp>
      <p:sp>
        <p:nvSpPr>
          <p:cNvPr id="40" name="Shape 28"/>
          <p:cNvSpPr/>
          <p:nvPr/>
        </p:nvSpPr>
        <p:spPr>
          <a:xfrm>
            <a:off x="3959423" y="10220334"/>
            <a:ext cx="10134124" cy="7620"/>
          </a:xfrm>
          <a:prstGeom prst="roundRect">
            <a:avLst>
              <a:gd name="adj" fmla="val 739816"/>
            </a:avLst>
          </a:prstGeom>
          <a:solidFill>
            <a:srgbClr val="6D9121"/>
          </a:solidFill>
          <a:ln/>
        </p:spPr>
      </p:sp>
      <p:sp>
        <p:nvSpPr>
          <p:cNvPr id="41" name="Shape 29"/>
          <p:cNvSpPr/>
          <p:nvPr/>
        </p:nvSpPr>
        <p:spPr>
          <a:xfrm>
            <a:off x="469702" y="10291176"/>
            <a:ext cx="5133975" cy="1819515"/>
          </a:xfrm>
          <a:prstGeom prst="roundRect">
            <a:avLst>
              <a:gd name="adj" fmla="val 3098"/>
            </a:avLst>
          </a:prstGeom>
          <a:solidFill>
            <a:srgbClr val="547808"/>
          </a:solidFill>
          <a:ln w="7620">
            <a:solidFill>
              <a:srgbClr val="6D9121"/>
            </a:solidFill>
            <a:prstDash val="solid"/>
          </a:ln>
        </p:spPr>
      </p:sp>
      <p:pic>
        <p:nvPicPr>
          <p:cNvPr id="42" name="Image 10" descr="preencoded.png">    </p:cNvPr>
          <p:cNvPicPr>
            <a:picLocks noChangeAspect="1"/>
          </p:cNvPicPr>
          <p:nvPr/>
        </p:nvPicPr>
        <p:blipFill>
          <a:blip r:embed="rId11"/>
          <a:stretch>
            <a:fillRect/>
          </a:stretch>
        </p:blipFill>
        <p:spPr>
          <a:xfrm>
            <a:off x="2942272" y="11082942"/>
            <a:ext cx="188714" cy="235863"/>
          </a:xfrm>
          <a:prstGeom prst="rect">
            <a:avLst/>
          </a:prstGeom>
        </p:spPr>
      </p:pic>
      <p:sp>
        <p:nvSpPr>
          <p:cNvPr id="43" name="Text 30"/>
          <p:cNvSpPr/>
          <p:nvPr/>
        </p:nvSpPr>
        <p:spPr>
          <a:xfrm>
            <a:off x="5737860" y="10425360"/>
            <a:ext cx="5108019"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Orçamento Confortável (R$ 700-1.500)</a:t>
            </a:r>
            <a:endParaRPr lang="en-US" sz="1300" dirty="0"/>
          </a:p>
        </p:txBody>
      </p:sp>
      <p:sp>
        <p:nvSpPr>
          <p:cNvPr id="44" name="Text 31"/>
          <p:cNvSpPr/>
          <p:nvPr/>
        </p:nvSpPr>
        <p:spPr>
          <a:xfrm>
            <a:off x="5737860" y="10715515"/>
            <a:ext cx="5108019"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Estrutura:</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Painéis modulares de qualidade, estruturas de feltro</a:t>
            </a:r>
            <a:endParaRPr lang="en-US" sz="1050" dirty="0"/>
          </a:p>
        </p:txBody>
      </p:sp>
      <p:sp>
        <p:nvSpPr>
          <p:cNvPr id="45" name="Text 32"/>
          <p:cNvSpPr/>
          <p:nvPr/>
        </p:nvSpPr>
        <p:spPr>
          <a:xfrm>
            <a:off x="5737860" y="10977096"/>
            <a:ext cx="5108019"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Plantas: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Espécies variadas incluindo algumas mais raras</a:t>
            </a:r>
            <a:endParaRPr lang="en-US" sz="1050" dirty="0"/>
          </a:p>
        </p:txBody>
      </p:sp>
      <p:sp>
        <p:nvSpPr>
          <p:cNvPr id="46" name="Text 33"/>
          <p:cNvSpPr/>
          <p:nvPr/>
        </p:nvSpPr>
        <p:spPr>
          <a:xfrm>
            <a:off x="5737860" y="11238676"/>
            <a:ext cx="5108019"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Irrigação: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Sistema de gotejamento com timer simples</a:t>
            </a:r>
            <a:endParaRPr lang="en-US" sz="1050" dirty="0"/>
          </a:p>
        </p:txBody>
      </p:sp>
      <p:sp>
        <p:nvSpPr>
          <p:cNvPr id="47" name="Text 34"/>
          <p:cNvSpPr/>
          <p:nvPr/>
        </p:nvSpPr>
        <p:spPr>
          <a:xfrm>
            <a:off x="5737860" y="11500257"/>
            <a:ext cx="5108019"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Substrato: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Substratos específicos para cada tipo de planta</a:t>
            </a:r>
            <a:endParaRPr lang="en-US" sz="1050" dirty="0"/>
          </a:p>
        </p:txBody>
      </p:sp>
      <p:sp>
        <p:nvSpPr>
          <p:cNvPr id="48" name="Text 35"/>
          <p:cNvSpPr/>
          <p:nvPr/>
        </p:nvSpPr>
        <p:spPr>
          <a:xfrm>
            <a:off x="5737860" y="11761837"/>
            <a:ext cx="5108019"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Extras: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Iluminação básica, sensores de umidade</a:t>
            </a:r>
            <a:endParaRPr lang="en-US" sz="1050" dirty="0"/>
          </a:p>
        </p:txBody>
      </p:sp>
      <p:sp>
        <p:nvSpPr>
          <p:cNvPr id="49" name="Shape 36"/>
          <p:cNvSpPr/>
          <p:nvPr/>
        </p:nvSpPr>
        <p:spPr>
          <a:xfrm>
            <a:off x="5670709" y="12106881"/>
            <a:ext cx="8422838" cy="7620"/>
          </a:xfrm>
          <a:prstGeom prst="roundRect">
            <a:avLst>
              <a:gd name="adj" fmla="val 739816"/>
            </a:avLst>
          </a:prstGeom>
          <a:solidFill>
            <a:srgbClr val="6D9121"/>
          </a:solidFill>
          <a:ln/>
        </p:spPr>
      </p:sp>
      <p:sp>
        <p:nvSpPr>
          <p:cNvPr id="50" name="Shape 37"/>
          <p:cNvSpPr/>
          <p:nvPr/>
        </p:nvSpPr>
        <p:spPr>
          <a:xfrm>
            <a:off x="469702" y="12177723"/>
            <a:ext cx="6845379" cy="1819515"/>
          </a:xfrm>
          <a:prstGeom prst="roundRect">
            <a:avLst>
              <a:gd name="adj" fmla="val 3098"/>
            </a:avLst>
          </a:prstGeom>
          <a:solidFill>
            <a:srgbClr val="547808"/>
          </a:solidFill>
          <a:ln w="7620">
            <a:solidFill>
              <a:srgbClr val="6D9121"/>
            </a:solidFill>
            <a:prstDash val="solid"/>
          </a:ln>
        </p:spPr>
      </p:sp>
      <p:pic>
        <p:nvPicPr>
          <p:cNvPr id="51" name="Image 11" descr="preencoded.png">    </p:cNvPr>
          <p:cNvPicPr>
            <a:picLocks noChangeAspect="1"/>
          </p:cNvPicPr>
          <p:nvPr/>
        </p:nvPicPr>
        <p:blipFill>
          <a:blip r:embed="rId12"/>
          <a:stretch>
            <a:fillRect/>
          </a:stretch>
        </p:blipFill>
        <p:spPr>
          <a:xfrm>
            <a:off x="3797975" y="12969489"/>
            <a:ext cx="188714" cy="235863"/>
          </a:xfrm>
          <a:prstGeom prst="rect">
            <a:avLst/>
          </a:prstGeom>
        </p:spPr>
      </p:pic>
      <p:sp>
        <p:nvSpPr>
          <p:cNvPr id="52" name="Text 38"/>
          <p:cNvSpPr/>
          <p:nvPr/>
        </p:nvSpPr>
        <p:spPr>
          <a:xfrm>
            <a:off x="7449264" y="12311907"/>
            <a:ext cx="4235172"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Orçamento Premium (R$ 1.500+)</a:t>
            </a:r>
            <a:endParaRPr lang="en-US" sz="1300" dirty="0"/>
          </a:p>
        </p:txBody>
      </p:sp>
      <p:sp>
        <p:nvSpPr>
          <p:cNvPr id="53" name="Text 39"/>
          <p:cNvSpPr/>
          <p:nvPr/>
        </p:nvSpPr>
        <p:spPr>
          <a:xfrm>
            <a:off x="7449264" y="12602062"/>
            <a:ext cx="4235172"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Estrutura:</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Sistemas profissionais, painéis personalizados</a:t>
            </a:r>
            <a:endParaRPr lang="en-US" sz="1050" dirty="0"/>
          </a:p>
        </p:txBody>
      </p:sp>
      <p:sp>
        <p:nvSpPr>
          <p:cNvPr id="54" name="Text 40"/>
          <p:cNvSpPr/>
          <p:nvPr/>
        </p:nvSpPr>
        <p:spPr>
          <a:xfrm>
            <a:off x="7449264" y="12863643"/>
            <a:ext cx="4235172"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Plantas: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Espécies raras, combinações elaboradas por paisagista</a:t>
            </a:r>
            <a:endParaRPr lang="en-US" sz="1050" dirty="0"/>
          </a:p>
        </p:txBody>
      </p:sp>
      <p:sp>
        <p:nvSpPr>
          <p:cNvPr id="55" name="Text 41"/>
          <p:cNvSpPr/>
          <p:nvPr/>
        </p:nvSpPr>
        <p:spPr>
          <a:xfrm>
            <a:off x="7449264" y="13125223"/>
            <a:ext cx="4235172"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Irrigação: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Sistema automatizado com sensores e controle via app</a:t>
            </a:r>
            <a:endParaRPr lang="en-US" sz="1050" dirty="0"/>
          </a:p>
        </p:txBody>
      </p:sp>
      <p:sp>
        <p:nvSpPr>
          <p:cNvPr id="56" name="Text 42"/>
          <p:cNvSpPr/>
          <p:nvPr/>
        </p:nvSpPr>
        <p:spPr>
          <a:xfrm>
            <a:off x="7449264" y="13386804"/>
            <a:ext cx="4235172"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Substrato: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Misturas premium específicas para cada microzona</a:t>
            </a:r>
            <a:endParaRPr lang="en-US" sz="1050" dirty="0"/>
          </a:p>
        </p:txBody>
      </p:sp>
      <p:sp>
        <p:nvSpPr>
          <p:cNvPr id="57" name="Text 43"/>
          <p:cNvSpPr/>
          <p:nvPr/>
        </p:nvSpPr>
        <p:spPr>
          <a:xfrm>
            <a:off x="7449264" y="13648384"/>
            <a:ext cx="4235172"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Extras: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Iluminação LED especial, sistema de monitoramento</a:t>
            </a:r>
            <a:endParaRPr lang="en-US" sz="1050" dirty="0"/>
          </a:p>
        </p:txBody>
      </p:sp>
      <p:sp>
        <p:nvSpPr>
          <p:cNvPr id="58" name="Text 44"/>
          <p:cNvSpPr/>
          <p:nvPr/>
        </p:nvSpPr>
        <p:spPr>
          <a:xfrm>
            <a:off x="469702" y="14198573"/>
            <a:ext cx="3121700"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Dicas para Economizar</a:t>
            </a:r>
            <a:endParaRPr lang="en-US" sz="1300" dirty="0"/>
          </a:p>
        </p:txBody>
      </p:sp>
      <p:sp>
        <p:nvSpPr>
          <p:cNvPr id="59" name="Text 45"/>
          <p:cNvSpPr/>
          <p:nvPr/>
        </p:nvSpPr>
        <p:spPr>
          <a:xfrm>
            <a:off x="469702" y="14730306"/>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Comece pequeno: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Inicie com um jardim menor e expanda gradualmente</a:t>
            </a:r>
            <a:endParaRPr lang="en-US" sz="1050" dirty="0"/>
          </a:p>
        </p:txBody>
      </p:sp>
      <p:sp>
        <p:nvSpPr>
          <p:cNvPr id="60" name="Text 46"/>
          <p:cNvSpPr/>
          <p:nvPr/>
        </p:nvSpPr>
        <p:spPr>
          <a:xfrm>
            <a:off x="469702" y="14991887"/>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Recicle materiais: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Pallets, garrafas PET e caixotes podem se transformar em estruturas criativas</a:t>
            </a:r>
            <a:endParaRPr lang="en-US" sz="1050" dirty="0"/>
          </a:p>
        </p:txBody>
      </p:sp>
      <p:sp>
        <p:nvSpPr>
          <p:cNvPr id="61" name="Text 47"/>
          <p:cNvSpPr/>
          <p:nvPr/>
        </p:nvSpPr>
        <p:spPr>
          <a:xfrm>
            <a:off x="469702" y="15253467"/>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Troque mudas: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Participe de grupos de troca de plantas nas redes sociais</a:t>
            </a:r>
            <a:endParaRPr lang="en-US" sz="1050" dirty="0"/>
          </a:p>
        </p:txBody>
      </p:sp>
      <p:sp>
        <p:nvSpPr>
          <p:cNvPr id="62" name="Text 48"/>
          <p:cNvSpPr/>
          <p:nvPr/>
        </p:nvSpPr>
        <p:spPr>
          <a:xfrm>
            <a:off x="469702" y="15515048"/>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DIY:</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Crie seu próprio sistema de irrigação com materiais simples</a:t>
            </a:r>
            <a:endParaRPr lang="en-US" sz="1050" dirty="0"/>
          </a:p>
        </p:txBody>
      </p:sp>
      <p:sp>
        <p:nvSpPr>
          <p:cNvPr id="63" name="Text 49"/>
          <p:cNvSpPr/>
          <p:nvPr/>
        </p:nvSpPr>
        <p:spPr>
          <a:xfrm>
            <a:off x="469702" y="15776628"/>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Compras estratégicas: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Adquira plantas em feiras de produtores, onde os preços costumam ser menores</a:t>
            </a:r>
            <a:endParaRPr lang="en-US" sz="1050" dirty="0"/>
          </a:p>
        </p:txBody>
      </p:sp>
      <p:pic>
        <p:nvPicPr>
          <p:cNvPr id="64" name="Image 12" descr="preencoded.png">    </p:cNvPr>
          <p:cNvPicPr>
            <a:picLocks noChangeAspect="1"/>
          </p:cNvPicPr>
          <p:nvPr/>
        </p:nvPicPr>
        <p:blipFill>
          <a:blip r:embed="rId13"/>
          <a:stretch>
            <a:fillRect/>
          </a:stretch>
        </p:blipFill>
        <p:spPr>
          <a:xfrm>
            <a:off x="7486412" y="14760548"/>
            <a:ext cx="6681668" cy="4454370"/>
          </a:xfrm>
          <a:prstGeom prst="rect">
            <a:avLst/>
          </a:prstGeom>
        </p:spPr>
      </p:pic>
      <p:sp>
        <p:nvSpPr>
          <p:cNvPr id="65" name="Text 50"/>
          <p:cNvSpPr/>
          <p:nvPr/>
        </p:nvSpPr>
        <p:spPr>
          <a:xfrm>
            <a:off x="7486412" y="19365890"/>
            <a:ext cx="6681668" cy="644010"/>
          </a:xfrm>
          <a:prstGeom prst="rect">
            <a:avLst/>
          </a:prstGeom>
          <a:noFill/>
          <a:ln/>
        </p:spPr>
        <p:txBody>
          <a:bodyPr wrap="squar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Lembre-se que um jardim vertical de qualidade é um investimento que valoriza seu imóvel e traz benefícios para sua qualidade de vida. Priorize a qualidade da estrutura e do sistema de irrigação, pois são os elementos mais difíceis de substituir posteriormente.</a:t>
            </a:r>
            <a:endParaRPr lang="en-US" sz="1050" dirty="0"/>
          </a:p>
        </p:txBody>
      </p:sp>
      <p:sp>
        <p:nvSpPr>
          <p:cNvPr id="66" name="Text 51"/>
          <p:cNvSpPr/>
          <p:nvPr/>
        </p:nvSpPr>
        <p:spPr>
          <a:xfrm>
            <a:off x="469702" y="20331964"/>
            <a:ext cx="3882985"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Planejamento Passo a Passo</a:t>
            </a:r>
            <a:endParaRPr lang="en-US" sz="1300" dirty="0"/>
          </a:p>
        </p:txBody>
      </p:sp>
      <p:sp>
        <p:nvSpPr>
          <p:cNvPr id="67" name="Text 52"/>
          <p:cNvSpPr/>
          <p:nvPr/>
        </p:nvSpPr>
        <p:spPr>
          <a:xfrm>
            <a:off x="469702" y="20742968"/>
            <a:ext cx="1369087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1"/>
            </a:pPr>
            <a:r>
              <a:rPr lang="en-US" sz="1050" b="1" dirty="0">
                <a:solidFill>
                  <a:srgbClr val="D7E5D8"/>
                </a:solidFill>
                <a:latin typeface="Syne" pitchFamily="34" charset="0"/>
                <a:ea typeface="Syne" pitchFamily="34" charset="-122"/>
                <a:cs typeface="Syne" pitchFamily="34" charset="-120"/>
              </a:rPr>
              <a:t>Defina o objetivo: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Decorativo, funcional (horta), purificação do ar, isolamento acústico etc.</a:t>
            </a:r>
            <a:endParaRPr lang="en-US" sz="1050" dirty="0"/>
          </a:p>
        </p:txBody>
      </p:sp>
      <p:sp>
        <p:nvSpPr>
          <p:cNvPr id="68" name="Text 53"/>
          <p:cNvSpPr/>
          <p:nvPr/>
        </p:nvSpPr>
        <p:spPr>
          <a:xfrm>
            <a:off x="469702" y="21004548"/>
            <a:ext cx="1369087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2"/>
            </a:pPr>
            <a:r>
              <a:rPr lang="en-US" sz="1050" b="1" dirty="0">
                <a:solidFill>
                  <a:srgbClr val="D7E5D8"/>
                </a:solidFill>
                <a:latin typeface="Syne" pitchFamily="34" charset="0"/>
                <a:ea typeface="Syne" pitchFamily="34" charset="-122"/>
                <a:cs typeface="Syne" pitchFamily="34" charset="-120"/>
              </a:rPr>
              <a:t>Escolha o local:</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Avalie luz, acesso à água, visibilidade e espaço disponível</a:t>
            </a:r>
            <a:endParaRPr lang="en-US" sz="1050" dirty="0"/>
          </a:p>
        </p:txBody>
      </p:sp>
      <p:sp>
        <p:nvSpPr>
          <p:cNvPr id="69" name="Text 54"/>
          <p:cNvSpPr/>
          <p:nvPr/>
        </p:nvSpPr>
        <p:spPr>
          <a:xfrm>
            <a:off x="469702" y="21266129"/>
            <a:ext cx="1369087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3"/>
            </a:pPr>
            <a:r>
              <a:rPr lang="en-US" sz="1050" b="1" dirty="0">
                <a:solidFill>
                  <a:srgbClr val="D7E5D8"/>
                </a:solidFill>
                <a:latin typeface="Syne" pitchFamily="34" charset="0"/>
                <a:ea typeface="Syne" pitchFamily="34" charset="-122"/>
                <a:cs typeface="Syne" pitchFamily="34" charset="-120"/>
              </a:rPr>
              <a:t>Estabeleça o orçamento: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Determine quanto pode investir inicialmente e ao longo do tempo</a:t>
            </a:r>
            <a:endParaRPr lang="en-US" sz="1050" dirty="0"/>
          </a:p>
        </p:txBody>
      </p:sp>
      <p:sp>
        <p:nvSpPr>
          <p:cNvPr id="70" name="Text 55"/>
          <p:cNvSpPr/>
          <p:nvPr/>
        </p:nvSpPr>
        <p:spPr>
          <a:xfrm>
            <a:off x="469702" y="21527709"/>
            <a:ext cx="1369087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4"/>
            </a:pPr>
            <a:r>
              <a:rPr lang="en-US" sz="1050" b="1" dirty="0">
                <a:solidFill>
                  <a:srgbClr val="D7E5D8"/>
                </a:solidFill>
                <a:latin typeface="Syne" pitchFamily="34" charset="0"/>
                <a:ea typeface="Syne" pitchFamily="34" charset="-122"/>
                <a:cs typeface="Syne" pitchFamily="34" charset="-120"/>
              </a:rPr>
              <a:t>Pesquise opções: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Compare preços de estruturas, plantas e sistemas de irrigação</a:t>
            </a:r>
            <a:endParaRPr lang="en-US" sz="1050" dirty="0"/>
          </a:p>
        </p:txBody>
      </p:sp>
      <p:sp>
        <p:nvSpPr>
          <p:cNvPr id="71" name="Text 56"/>
          <p:cNvSpPr/>
          <p:nvPr/>
        </p:nvSpPr>
        <p:spPr>
          <a:xfrm>
            <a:off x="469702" y="21789290"/>
            <a:ext cx="1369087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5"/>
            </a:pPr>
            <a:r>
              <a:rPr lang="en-US" sz="1050" b="1" dirty="0">
                <a:solidFill>
                  <a:srgbClr val="D7E5D8"/>
                </a:solidFill>
                <a:latin typeface="Syne" pitchFamily="34" charset="0"/>
                <a:ea typeface="Syne" pitchFamily="34" charset="-122"/>
                <a:cs typeface="Syne" pitchFamily="34" charset="-120"/>
              </a:rPr>
              <a:t>Crie um cronograma:</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Divida o projeto em fases se necessário</a:t>
            </a:r>
            <a:endParaRPr lang="en-US" sz="1050" dirty="0"/>
          </a:p>
        </p:txBody>
      </p:sp>
      <p:sp>
        <p:nvSpPr>
          <p:cNvPr id="72" name="Text 57"/>
          <p:cNvSpPr/>
          <p:nvPr/>
        </p:nvSpPr>
        <p:spPr>
          <a:xfrm>
            <a:off x="469702" y="22050870"/>
            <a:ext cx="1369087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6"/>
            </a:pPr>
            <a:r>
              <a:rPr lang="en-US" sz="1050" b="1" dirty="0">
                <a:solidFill>
                  <a:srgbClr val="D7E5D8"/>
                </a:solidFill>
                <a:latin typeface="Syne" pitchFamily="34" charset="0"/>
                <a:ea typeface="Syne" pitchFamily="34" charset="-122"/>
                <a:cs typeface="Syne" pitchFamily="34" charset="-120"/>
              </a:rPr>
              <a:t>Planeje a manutenção: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Considere o tempo e recursos necessários para cuidar do jardim</a:t>
            </a:r>
            <a:endParaRPr lang="en-US" sz="1050" dirty="0"/>
          </a:p>
        </p:txBody>
      </p:sp>
      <p:sp>
        <p:nvSpPr>
          <p:cNvPr id="73" name="Text 58"/>
          <p:cNvSpPr/>
          <p:nvPr/>
        </p:nvSpPr>
        <p:spPr>
          <a:xfrm>
            <a:off x="469702" y="22312451"/>
            <a:ext cx="1369087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7"/>
            </a:pPr>
            <a:r>
              <a:rPr lang="en-US" sz="1050" b="1" dirty="0">
                <a:solidFill>
                  <a:srgbClr val="D7E5D8"/>
                </a:solidFill>
                <a:latin typeface="Syne" pitchFamily="34" charset="0"/>
                <a:ea typeface="Syne" pitchFamily="34" charset="-122"/>
                <a:cs typeface="Syne" pitchFamily="34" charset="-120"/>
              </a:rPr>
              <a:t>Documente o processo: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Registre as etapas para futuras referências e compartilhamento</a:t>
            </a:r>
            <a:endParaRPr lang="en-US" sz="1050" dirty="0"/>
          </a:p>
        </p:txBody>
      </p:sp>
      <p:sp>
        <p:nvSpPr>
          <p:cNvPr id="74" name="Shape 59"/>
          <p:cNvSpPr/>
          <p:nvPr/>
        </p:nvSpPr>
        <p:spPr>
          <a:xfrm>
            <a:off x="469702" y="22678092"/>
            <a:ext cx="13690878" cy="792362"/>
          </a:xfrm>
          <a:prstGeom prst="roundRect">
            <a:avLst>
              <a:gd name="adj" fmla="val 7115"/>
            </a:avLst>
          </a:prstGeom>
          <a:solidFill>
            <a:srgbClr val="183A13"/>
          </a:solidFill>
          <a:ln/>
        </p:spPr>
      </p:sp>
      <p:pic>
        <p:nvPicPr>
          <p:cNvPr id="75" name="Image 13" descr="preencoded.png">    </p:cNvPr>
          <p:cNvPicPr>
            <a:picLocks noChangeAspect="1"/>
          </p:cNvPicPr>
          <p:nvPr/>
        </p:nvPicPr>
        <p:blipFill>
          <a:blip r:embed="rId14"/>
          <a:stretch>
            <a:fillRect/>
          </a:stretch>
        </p:blipFill>
        <p:spPr>
          <a:xfrm>
            <a:off x="603885" y="22872998"/>
            <a:ext cx="167759" cy="134184"/>
          </a:xfrm>
          <a:prstGeom prst="rect">
            <a:avLst/>
          </a:prstGeom>
        </p:spPr>
      </p:pic>
      <p:sp>
        <p:nvSpPr>
          <p:cNvPr id="76" name="Text 60"/>
          <p:cNvSpPr/>
          <p:nvPr/>
        </p:nvSpPr>
        <p:spPr>
          <a:xfrm>
            <a:off x="905828" y="22845732"/>
            <a:ext cx="13120568" cy="436960"/>
          </a:xfrm>
          <a:prstGeom prst="rect">
            <a:avLst/>
          </a:prstGeom>
          <a:noFill/>
          <a:ln/>
        </p:spPr>
        <p:txBody>
          <a:bodyPr wrap="square" lIns="0" tIns="0" rIns="0" bIns="0" rtlCol="0" anchor="t"/>
          <a:lstStyle/>
          <a:p>
            <a:pPr algn="l" indent="0" marL="0">
              <a:lnSpc>
                <a:spcPts val="1650"/>
              </a:lnSpc>
              <a:buNone/>
            </a:pPr>
            <a:r>
              <a:rPr lang="en-US" sz="1050" b="1" dirty="0">
                <a:solidFill>
                  <a:srgbClr val="000000"/>
                </a:solidFill>
                <a:latin typeface="Syne" pitchFamily="34" charset="0"/>
                <a:ea typeface="Syne" pitchFamily="34" charset="-122"/>
                <a:cs typeface="Syne" pitchFamily="34" charset="-120"/>
              </a:rPr>
              <a:t>💡</a:t>
            </a:r>
            <a:pPr algn="l" indent="0" marL="0">
              <a:lnSpc>
                <a:spcPts val="1650"/>
              </a:lnSpc>
              <a:buNone/>
            </a:pPr>
            <a:r>
              <a:rPr lang="en-US" sz="1050" dirty="0">
                <a:solidFill>
                  <a:srgbClr val="FFFFFF"/>
                </a:solidFill>
                <a:latin typeface="Syne" pitchFamily="34" charset="0"/>
                <a:ea typeface="Syne" pitchFamily="34" charset="-122"/>
                <a:cs typeface="Syne" pitchFamily="34" charset="-120"/>
              </a:rPr>
              <a:t> Dica de Economia:</a:t>
            </a:r>
            <a:pPr algn="l" indent="0" marL="0">
              <a:lnSpc>
                <a:spcPts val="1650"/>
              </a:lnSpc>
              <a:buNone/>
            </a:pPr>
            <a:r>
              <a:rPr lang="en-US" sz="1050" dirty="0">
                <a:solidFill>
                  <a:srgbClr val="FFFFFF"/>
                </a:solidFill>
                <a:latin typeface="Syne" pitchFamily="34" charset="0"/>
                <a:ea typeface="Syne" pitchFamily="34" charset="-122"/>
                <a:cs typeface="Syne" pitchFamily="34" charset="-120"/>
              </a:rPr>
              <a:t> Muitas plantas podem ser propagadas a partir de uma única matriz. Compre uma planta-mãe saudável e, com o tempo, propague-a para preencher mais espaços no seu jardim vertical. Técnicas como estaquia, divisão de touceiras e propagação por folhas são fáceis de aprender e podem reduzir significativamente seus custos.</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74107" y="372547"/>
            <a:ext cx="13682067" cy="846773"/>
          </a:xfrm>
          <a:prstGeom prst="rect">
            <a:avLst/>
          </a:prstGeom>
          <a:noFill/>
          <a:ln/>
        </p:spPr>
        <p:txBody>
          <a:bodyPr wrap="square" lIns="0" tIns="0" rIns="0" bIns="0" rtlCol="0" anchor="t"/>
          <a:lstStyle/>
          <a:p>
            <a:pPr algn="l" indent="0" marL="0">
              <a:lnSpc>
                <a:spcPts val="3300"/>
              </a:lnSpc>
              <a:buNone/>
            </a:pPr>
            <a:r>
              <a:rPr lang="en-US" sz="2650" b="1" dirty="0">
                <a:solidFill>
                  <a:srgbClr val="F0F4F1"/>
                </a:solidFill>
                <a:latin typeface="Syne Extra Bold" pitchFamily="34" charset="0"/>
                <a:ea typeface="Syne Extra Bold" pitchFamily="34" charset="-122"/>
                <a:cs typeface="Syne Extra Bold" pitchFamily="34" charset="-120"/>
              </a:rPr>
              <a:t>Soluções para Desafios Comuns em Apartamentos</a:t>
            </a:r>
            <a:endParaRPr lang="en-US" sz="2650" dirty="0"/>
          </a:p>
        </p:txBody>
      </p:sp>
      <p:sp>
        <p:nvSpPr>
          <p:cNvPr id="3" name="Text 1"/>
          <p:cNvSpPr/>
          <p:nvPr/>
        </p:nvSpPr>
        <p:spPr>
          <a:xfrm>
            <a:off x="474107" y="1490188"/>
            <a:ext cx="13682067" cy="433388"/>
          </a:xfrm>
          <a:prstGeom prst="rect">
            <a:avLst/>
          </a:prstGeom>
          <a:noFill/>
          <a:ln/>
        </p:spPr>
        <p:txBody>
          <a:bodyPr wrap="square" lIns="0" tIns="0" rIns="0" bIns="0" rtlCol="0" anchor="t"/>
          <a:lstStyle/>
          <a:p>
            <a:pPr algn="l" indent="0" marL="0">
              <a:lnSpc>
                <a:spcPts val="1700"/>
              </a:lnSpc>
              <a:buNone/>
            </a:pPr>
            <a:r>
              <a:rPr lang="en-US" sz="1050" dirty="0">
                <a:solidFill>
                  <a:srgbClr val="D7E5D8"/>
                </a:solidFill>
                <a:latin typeface="Syne" pitchFamily="34" charset="0"/>
                <a:ea typeface="Syne" pitchFamily="34" charset="-122"/>
                <a:cs typeface="Syne" pitchFamily="34" charset="-120"/>
              </a:rPr>
              <a:t>Criar um jardim vertical em apartamentos traz desafios específicos que precisam ser abordados de forma criativa. Desde restrições de condomínio até limitações de iluminação, aqui estão soluções práticas para os obstáculos mais comuns.</a:t>
            </a:r>
            <a:endParaRPr lang="en-US" sz="1050" dirty="0"/>
          </a:p>
        </p:txBody>
      </p:sp>
      <p:sp>
        <p:nvSpPr>
          <p:cNvPr id="4" name="Shape 2"/>
          <p:cNvSpPr/>
          <p:nvPr/>
        </p:nvSpPr>
        <p:spPr>
          <a:xfrm>
            <a:off x="474107" y="2263856"/>
            <a:ext cx="6773347" cy="60960"/>
          </a:xfrm>
          <a:prstGeom prst="roundRect">
            <a:avLst>
              <a:gd name="adj" fmla="val 93345"/>
            </a:avLst>
          </a:prstGeom>
          <a:solidFill>
            <a:srgbClr val="A9F00F"/>
          </a:solidFill>
          <a:ln/>
        </p:spPr>
      </p:sp>
      <p:sp>
        <p:nvSpPr>
          <p:cNvPr id="5" name="Shape 3"/>
          <p:cNvSpPr/>
          <p:nvPr/>
        </p:nvSpPr>
        <p:spPr>
          <a:xfrm>
            <a:off x="3657540" y="2075976"/>
            <a:ext cx="406360" cy="406361"/>
          </a:xfrm>
          <a:prstGeom prst="roundRect">
            <a:avLst>
              <a:gd name="adj" fmla="val 225022"/>
            </a:avLst>
          </a:prstGeom>
          <a:solidFill>
            <a:srgbClr val="A9F00F"/>
          </a:solidFill>
          <a:ln/>
        </p:spPr>
      </p:sp>
      <p:sp>
        <p:nvSpPr>
          <p:cNvPr id="6" name="Text 4"/>
          <p:cNvSpPr/>
          <p:nvPr/>
        </p:nvSpPr>
        <p:spPr>
          <a:xfrm>
            <a:off x="3779460" y="2177536"/>
            <a:ext cx="162520" cy="203121"/>
          </a:xfrm>
          <a:prstGeom prst="rect">
            <a:avLst/>
          </a:prstGeom>
          <a:noFill/>
          <a:ln/>
        </p:spPr>
        <p:txBody>
          <a:bodyPr wrap="none" lIns="0" tIns="0" rIns="0" bIns="0" rtlCol="0" anchor="t"/>
          <a:lstStyle/>
          <a:p>
            <a:pPr algn="l" indent="0" marL="0">
              <a:lnSpc>
                <a:spcPts val="2000"/>
              </a:lnSpc>
              <a:buNone/>
            </a:pPr>
            <a:r>
              <a:rPr lang="en-US" sz="1250" b="1" dirty="0">
                <a:solidFill>
                  <a:srgbClr val="000000"/>
                </a:solidFill>
                <a:latin typeface="Syne Extra Bold" pitchFamily="34" charset="0"/>
                <a:ea typeface="Syne Extra Bold" pitchFamily="34" charset="-122"/>
                <a:cs typeface="Syne Extra Bold" pitchFamily="34" charset="-120"/>
              </a:rPr>
              <a:t>1</a:t>
            </a:r>
            <a:endParaRPr lang="en-US" sz="1250" dirty="0"/>
          </a:p>
        </p:txBody>
      </p:sp>
      <p:sp>
        <p:nvSpPr>
          <p:cNvPr id="7" name="Text 5"/>
          <p:cNvSpPr/>
          <p:nvPr/>
        </p:nvSpPr>
        <p:spPr>
          <a:xfrm>
            <a:off x="624721" y="2617710"/>
            <a:ext cx="2483763"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Pouca Luz Natural</a:t>
            </a:r>
            <a:endParaRPr lang="en-US" sz="1300" dirty="0"/>
          </a:p>
        </p:txBody>
      </p:sp>
      <p:sp>
        <p:nvSpPr>
          <p:cNvPr id="8" name="Text 6"/>
          <p:cNvSpPr/>
          <p:nvPr/>
        </p:nvSpPr>
        <p:spPr>
          <a:xfrm>
            <a:off x="624721" y="2910485"/>
            <a:ext cx="6472118" cy="433388"/>
          </a:xfrm>
          <a:prstGeom prst="rect">
            <a:avLst/>
          </a:prstGeom>
          <a:noFill/>
          <a:ln/>
        </p:spPr>
        <p:txBody>
          <a:bodyPr wrap="square" lIns="0" tIns="0" rIns="0" bIns="0" rtlCol="0" anchor="t"/>
          <a:lstStyle/>
          <a:p>
            <a:pPr algn="l" indent="0" marL="0">
              <a:lnSpc>
                <a:spcPts val="1700"/>
              </a:lnSpc>
              <a:buNone/>
            </a:pPr>
            <a:r>
              <a:rPr lang="en-US" sz="1050" dirty="0">
                <a:solidFill>
                  <a:srgbClr val="D7E5D8"/>
                </a:solidFill>
                <a:latin typeface="Syne" pitchFamily="34" charset="0"/>
                <a:ea typeface="Syne" pitchFamily="34" charset="-122"/>
                <a:cs typeface="Syne" pitchFamily="34" charset="-120"/>
              </a:rPr>
              <a:t>Um dos desafios mais comuns em apartamentos, especialmente aqueles com poucas janelas ou orientação desfavorável.</a:t>
            </a:r>
            <a:endParaRPr lang="en-US" sz="1050" dirty="0"/>
          </a:p>
        </p:txBody>
      </p:sp>
      <p:sp>
        <p:nvSpPr>
          <p:cNvPr id="9" name="Text 7"/>
          <p:cNvSpPr/>
          <p:nvPr/>
        </p:nvSpPr>
        <p:spPr>
          <a:xfrm>
            <a:off x="624721" y="3425074"/>
            <a:ext cx="1693545"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Soluções:</a:t>
            </a:r>
            <a:endParaRPr lang="en-US" sz="1300" dirty="0"/>
          </a:p>
        </p:txBody>
      </p:sp>
      <p:sp>
        <p:nvSpPr>
          <p:cNvPr id="10" name="Text 8"/>
          <p:cNvSpPr/>
          <p:nvPr/>
        </p:nvSpPr>
        <p:spPr>
          <a:xfrm>
            <a:off x="624721" y="3717849"/>
            <a:ext cx="6472118" cy="433388"/>
          </a:xfrm>
          <a:prstGeom prst="rect">
            <a:avLst/>
          </a:prstGeom>
          <a:noFill/>
          <a:ln/>
        </p:spPr>
        <p:txBody>
          <a:bodyPr wrap="squar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Escolha plantas adaptáveis: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Jiboia, zamioculcas, pacová e samambaias toleram baixa luminosidade</a:t>
            </a:r>
            <a:endParaRPr lang="en-US" sz="1050" dirty="0"/>
          </a:p>
        </p:txBody>
      </p:sp>
      <p:sp>
        <p:nvSpPr>
          <p:cNvPr id="11" name="Text 9"/>
          <p:cNvSpPr/>
          <p:nvPr/>
        </p:nvSpPr>
        <p:spPr>
          <a:xfrm>
            <a:off x="624721" y="4198624"/>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Instale iluminação artificial:</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Lâmpadas LED específicas para plantas complementam a luz natural</a:t>
            </a:r>
            <a:endParaRPr lang="en-US" sz="1050" dirty="0"/>
          </a:p>
        </p:txBody>
      </p:sp>
      <p:sp>
        <p:nvSpPr>
          <p:cNvPr id="12" name="Text 10"/>
          <p:cNvSpPr/>
          <p:nvPr/>
        </p:nvSpPr>
        <p:spPr>
          <a:xfrm>
            <a:off x="624721" y="4462705"/>
            <a:ext cx="6472118" cy="433388"/>
          </a:xfrm>
          <a:prstGeom prst="rect">
            <a:avLst/>
          </a:prstGeom>
          <a:noFill/>
          <a:ln/>
        </p:spPr>
        <p:txBody>
          <a:bodyPr wrap="squar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Use superfícies reflexivas: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Espelhos estrategicamente posicionados podem amplificar a luz disponível</a:t>
            </a:r>
            <a:endParaRPr lang="en-US" sz="1050" dirty="0"/>
          </a:p>
        </p:txBody>
      </p:sp>
      <p:sp>
        <p:nvSpPr>
          <p:cNvPr id="13" name="Text 11"/>
          <p:cNvSpPr/>
          <p:nvPr/>
        </p:nvSpPr>
        <p:spPr>
          <a:xfrm>
            <a:off x="624721" y="4943479"/>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Rotação periódica:</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Gire as plantas ou o jardim inteiro regularmente para equilibrar a exposição</a:t>
            </a:r>
            <a:endParaRPr lang="en-US" sz="1050" dirty="0"/>
          </a:p>
        </p:txBody>
      </p:sp>
      <p:sp>
        <p:nvSpPr>
          <p:cNvPr id="14" name="Shape 12"/>
          <p:cNvSpPr/>
          <p:nvPr/>
        </p:nvSpPr>
        <p:spPr>
          <a:xfrm>
            <a:off x="7382828" y="2263856"/>
            <a:ext cx="6773347" cy="60960"/>
          </a:xfrm>
          <a:prstGeom prst="roundRect">
            <a:avLst>
              <a:gd name="adj" fmla="val 93345"/>
            </a:avLst>
          </a:prstGeom>
          <a:solidFill>
            <a:srgbClr val="A9F00F"/>
          </a:solidFill>
          <a:ln/>
        </p:spPr>
      </p:sp>
      <p:sp>
        <p:nvSpPr>
          <p:cNvPr id="15" name="Shape 13"/>
          <p:cNvSpPr/>
          <p:nvPr/>
        </p:nvSpPr>
        <p:spPr>
          <a:xfrm>
            <a:off x="10566261" y="2075976"/>
            <a:ext cx="406360" cy="406361"/>
          </a:xfrm>
          <a:prstGeom prst="roundRect">
            <a:avLst>
              <a:gd name="adj" fmla="val 225022"/>
            </a:avLst>
          </a:prstGeom>
          <a:solidFill>
            <a:srgbClr val="A9F00F"/>
          </a:solidFill>
          <a:ln/>
        </p:spPr>
      </p:sp>
      <p:sp>
        <p:nvSpPr>
          <p:cNvPr id="16" name="Text 14"/>
          <p:cNvSpPr/>
          <p:nvPr/>
        </p:nvSpPr>
        <p:spPr>
          <a:xfrm>
            <a:off x="10688181" y="2177536"/>
            <a:ext cx="162520" cy="203121"/>
          </a:xfrm>
          <a:prstGeom prst="rect">
            <a:avLst/>
          </a:prstGeom>
          <a:noFill/>
          <a:ln/>
        </p:spPr>
        <p:txBody>
          <a:bodyPr wrap="none" lIns="0" tIns="0" rIns="0" bIns="0" rtlCol="0" anchor="t"/>
          <a:lstStyle/>
          <a:p>
            <a:pPr algn="l" indent="0" marL="0">
              <a:lnSpc>
                <a:spcPts val="2000"/>
              </a:lnSpc>
              <a:buNone/>
            </a:pPr>
            <a:r>
              <a:rPr lang="en-US" sz="1250" b="1" dirty="0">
                <a:solidFill>
                  <a:srgbClr val="000000"/>
                </a:solidFill>
                <a:latin typeface="Syne Extra Bold" pitchFamily="34" charset="0"/>
                <a:ea typeface="Syne Extra Bold" pitchFamily="34" charset="-122"/>
                <a:cs typeface="Syne Extra Bold" pitchFamily="34" charset="-120"/>
              </a:rPr>
              <a:t>2</a:t>
            </a:r>
            <a:endParaRPr lang="en-US" sz="1250" dirty="0"/>
          </a:p>
        </p:txBody>
      </p:sp>
      <p:sp>
        <p:nvSpPr>
          <p:cNvPr id="17" name="Text 15"/>
          <p:cNvSpPr/>
          <p:nvPr/>
        </p:nvSpPr>
        <p:spPr>
          <a:xfrm>
            <a:off x="7533442" y="2617710"/>
            <a:ext cx="3554968"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Restrições de Condomínio</a:t>
            </a:r>
            <a:endParaRPr lang="en-US" sz="1300" dirty="0"/>
          </a:p>
        </p:txBody>
      </p:sp>
      <p:sp>
        <p:nvSpPr>
          <p:cNvPr id="18" name="Text 16"/>
          <p:cNvSpPr/>
          <p:nvPr/>
        </p:nvSpPr>
        <p:spPr>
          <a:xfrm>
            <a:off x="7533442" y="2910485"/>
            <a:ext cx="6472118" cy="216694"/>
          </a:xfrm>
          <a:prstGeom prst="rect">
            <a:avLst/>
          </a:prstGeom>
          <a:noFill/>
          <a:ln/>
        </p:spPr>
        <p:txBody>
          <a:bodyPr wrap="none" lIns="0" tIns="0" rIns="0" bIns="0" rtlCol="0" anchor="t"/>
          <a:lstStyle/>
          <a:p>
            <a:pPr algn="l" indent="0" marL="0">
              <a:lnSpc>
                <a:spcPts val="1700"/>
              </a:lnSpc>
              <a:buNone/>
            </a:pPr>
            <a:r>
              <a:rPr lang="en-US" sz="1050" dirty="0">
                <a:solidFill>
                  <a:srgbClr val="D7E5D8"/>
                </a:solidFill>
                <a:latin typeface="Syne" pitchFamily="34" charset="0"/>
                <a:ea typeface="Syne" pitchFamily="34" charset="-122"/>
                <a:cs typeface="Syne" pitchFamily="34" charset="-120"/>
              </a:rPr>
              <a:t>Muitos prédios têm regras específicas sobre modificações estruturais ou elementos na fachada.</a:t>
            </a:r>
            <a:endParaRPr lang="en-US" sz="1050" dirty="0"/>
          </a:p>
        </p:txBody>
      </p:sp>
      <p:sp>
        <p:nvSpPr>
          <p:cNvPr id="19" name="Text 17"/>
          <p:cNvSpPr/>
          <p:nvPr/>
        </p:nvSpPr>
        <p:spPr>
          <a:xfrm>
            <a:off x="7533442" y="3208380"/>
            <a:ext cx="1693545"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Soluções:</a:t>
            </a:r>
            <a:endParaRPr lang="en-US" sz="1300" dirty="0"/>
          </a:p>
        </p:txBody>
      </p:sp>
      <p:sp>
        <p:nvSpPr>
          <p:cNvPr id="20" name="Text 18"/>
          <p:cNvSpPr/>
          <p:nvPr/>
        </p:nvSpPr>
        <p:spPr>
          <a:xfrm>
            <a:off x="7533442" y="3501155"/>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Estruturas móveis: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Opte por jardins verticais autoportantes que não necessitam fixação permanente</a:t>
            </a:r>
            <a:endParaRPr lang="en-US" sz="1050" dirty="0"/>
          </a:p>
        </p:txBody>
      </p:sp>
      <p:sp>
        <p:nvSpPr>
          <p:cNvPr id="21" name="Text 19"/>
          <p:cNvSpPr/>
          <p:nvPr/>
        </p:nvSpPr>
        <p:spPr>
          <a:xfrm>
            <a:off x="7533442" y="3765236"/>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Sistemas sem furos: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Utilize suportes com ventosas ou ganchos adaptáveis para cortinas</a:t>
            </a:r>
            <a:endParaRPr lang="en-US" sz="1050" dirty="0"/>
          </a:p>
        </p:txBody>
      </p:sp>
      <p:sp>
        <p:nvSpPr>
          <p:cNvPr id="22" name="Text 20"/>
          <p:cNvSpPr/>
          <p:nvPr/>
        </p:nvSpPr>
        <p:spPr>
          <a:xfrm>
            <a:off x="7533442" y="4029317"/>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Consulta prévia:</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Apresente seu projeto ao síndico com detalhes técnicos sobre proteção da estrutura</a:t>
            </a:r>
            <a:endParaRPr lang="en-US" sz="1050" dirty="0"/>
          </a:p>
        </p:txBody>
      </p:sp>
      <p:sp>
        <p:nvSpPr>
          <p:cNvPr id="23" name="Text 21"/>
          <p:cNvSpPr/>
          <p:nvPr/>
        </p:nvSpPr>
        <p:spPr>
          <a:xfrm>
            <a:off x="7533442" y="4293397"/>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Foco em áreas internas: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Desenvolva seu jardim em ambientes internos, onde há menos restrições</a:t>
            </a:r>
            <a:endParaRPr lang="en-US" sz="1050" dirty="0"/>
          </a:p>
        </p:txBody>
      </p:sp>
      <p:sp>
        <p:nvSpPr>
          <p:cNvPr id="24" name="Shape 22"/>
          <p:cNvSpPr/>
          <p:nvPr/>
        </p:nvSpPr>
        <p:spPr>
          <a:xfrm>
            <a:off x="474107" y="5634042"/>
            <a:ext cx="6773347" cy="60960"/>
          </a:xfrm>
          <a:prstGeom prst="roundRect">
            <a:avLst>
              <a:gd name="adj" fmla="val 93345"/>
            </a:avLst>
          </a:prstGeom>
          <a:solidFill>
            <a:srgbClr val="A9F00F"/>
          </a:solidFill>
          <a:ln/>
        </p:spPr>
      </p:sp>
      <p:sp>
        <p:nvSpPr>
          <p:cNvPr id="25" name="Shape 23"/>
          <p:cNvSpPr/>
          <p:nvPr/>
        </p:nvSpPr>
        <p:spPr>
          <a:xfrm>
            <a:off x="3657540" y="5446162"/>
            <a:ext cx="406360" cy="406361"/>
          </a:xfrm>
          <a:prstGeom prst="roundRect">
            <a:avLst>
              <a:gd name="adj" fmla="val 225022"/>
            </a:avLst>
          </a:prstGeom>
          <a:solidFill>
            <a:srgbClr val="A9F00F"/>
          </a:solidFill>
          <a:ln/>
        </p:spPr>
      </p:sp>
      <p:sp>
        <p:nvSpPr>
          <p:cNvPr id="26" name="Text 24"/>
          <p:cNvSpPr/>
          <p:nvPr/>
        </p:nvSpPr>
        <p:spPr>
          <a:xfrm>
            <a:off x="3779460" y="5547722"/>
            <a:ext cx="162520" cy="203121"/>
          </a:xfrm>
          <a:prstGeom prst="rect">
            <a:avLst/>
          </a:prstGeom>
          <a:noFill/>
          <a:ln/>
        </p:spPr>
        <p:txBody>
          <a:bodyPr wrap="none" lIns="0" tIns="0" rIns="0" bIns="0" rtlCol="0" anchor="t"/>
          <a:lstStyle/>
          <a:p>
            <a:pPr algn="l" indent="0" marL="0">
              <a:lnSpc>
                <a:spcPts val="2000"/>
              </a:lnSpc>
              <a:buNone/>
            </a:pPr>
            <a:r>
              <a:rPr lang="en-US" sz="1250" b="1" dirty="0">
                <a:solidFill>
                  <a:srgbClr val="000000"/>
                </a:solidFill>
                <a:latin typeface="Syne Extra Bold" pitchFamily="34" charset="0"/>
                <a:ea typeface="Syne Extra Bold" pitchFamily="34" charset="-122"/>
                <a:cs typeface="Syne Extra Bold" pitchFamily="34" charset="-120"/>
              </a:rPr>
              <a:t>3</a:t>
            </a:r>
            <a:endParaRPr lang="en-US" sz="1250" dirty="0"/>
          </a:p>
        </p:txBody>
      </p:sp>
      <p:sp>
        <p:nvSpPr>
          <p:cNvPr id="27" name="Text 25"/>
          <p:cNvSpPr/>
          <p:nvPr/>
        </p:nvSpPr>
        <p:spPr>
          <a:xfrm>
            <a:off x="624721" y="5987896"/>
            <a:ext cx="2295525"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Espaço Limitado</a:t>
            </a:r>
            <a:endParaRPr lang="en-US" sz="1300" dirty="0"/>
          </a:p>
        </p:txBody>
      </p:sp>
      <p:sp>
        <p:nvSpPr>
          <p:cNvPr id="28" name="Text 26"/>
          <p:cNvSpPr/>
          <p:nvPr/>
        </p:nvSpPr>
        <p:spPr>
          <a:xfrm>
            <a:off x="624721" y="6280671"/>
            <a:ext cx="6472118" cy="433388"/>
          </a:xfrm>
          <a:prstGeom prst="rect">
            <a:avLst/>
          </a:prstGeom>
          <a:noFill/>
          <a:ln/>
        </p:spPr>
        <p:txBody>
          <a:bodyPr wrap="square" lIns="0" tIns="0" rIns="0" bIns="0" rtlCol="0" anchor="t"/>
          <a:lstStyle/>
          <a:p>
            <a:pPr algn="l" indent="0" marL="0">
              <a:lnSpc>
                <a:spcPts val="1700"/>
              </a:lnSpc>
              <a:buNone/>
            </a:pPr>
            <a:r>
              <a:rPr lang="en-US" sz="1050" dirty="0">
                <a:solidFill>
                  <a:srgbClr val="D7E5D8"/>
                </a:solidFill>
                <a:latin typeface="Syne" pitchFamily="34" charset="0"/>
                <a:ea typeface="Syne" pitchFamily="34" charset="-122"/>
                <a:cs typeface="Syne" pitchFamily="34" charset="-120"/>
              </a:rPr>
              <a:t>Apartamentos compactos exigem soluções que não comprometam a circulação e funcionalidade dos ambientes.</a:t>
            </a:r>
            <a:endParaRPr lang="en-US" sz="1050" dirty="0"/>
          </a:p>
        </p:txBody>
      </p:sp>
      <p:sp>
        <p:nvSpPr>
          <p:cNvPr id="29" name="Text 27"/>
          <p:cNvSpPr/>
          <p:nvPr/>
        </p:nvSpPr>
        <p:spPr>
          <a:xfrm>
            <a:off x="624721" y="6795260"/>
            <a:ext cx="1693545"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Soluções:</a:t>
            </a:r>
            <a:endParaRPr lang="en-US" sz="1300" dirty="0"/>
          </a:p>
        </p:txBody>
      </p:sp>
      <p:sp>
        <p:nvSpPr>
          <p:cNvPr id="30" name="Text 28"/>
          <p:cNvSpPr/>
          <p:nvPr/>
        </p:nvSpPr>
        <p:spPr>
          <a:xfrm>
            <a:off x="624721" y="7088035"/>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Verticalize ao máximo:</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Aproveite toda a altura disponível da parede</a:t>
            </a:r>
            <a:endParaRPr lang="en-US" sz="1050" dirty="0"/>
          </a:p>
        </p:txBody>
      </p:sp>
      <p:sp>
        <p:nvSpPr>
          <p:cNvPr id="31" name="Text 29"/>
          <p:cNvSpPr/>
          <p:nvPr/>
        </p:nvSpPr>
        <p:spPr>
          <a:xfrm>
            <a:off x="624721" y="7352116"/>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Explore cantos subutilizados: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Espaços estreitos entre móveis ou sobre portas</a:t>
            </a:r>
            <a:endParaRPr lang="en-US" sz="1050" dirty="0"/>
          </a:p>
        </p:txBody>
      </p:sp>
      <p:sp>
        <p:nvSpPr>
          <p:cNvPr id="32" name="Text 30"/>
          <p:cNvSpPr/>
          <p:nvPr/>
        </p:nvSpPr>
        <p:spPr>
          <a:xfrm>
            <a:off x="624721" y="7616197"/>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Combine funções: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Jardins verticais que também servem como divisórias ou prateleiras</a:t>
            </a:r>
            <a:endParaRPr lang="en-US" sz="1050" dirty="0"/>
          </a:p>
        </p:txBody>
      </p:sp>
      <p:sp>
        <p:nvSpPr>
          <p:cNvPr id="33" name="Text 31"/>
          <p:cNvSpPr/>
          <p:nvPr/>
        </p:nvSpPr>
        <p:spPr>
          <a:xfrm>
            <a:off x="624721" y="7880277"/>
            <a:ext cx="6472118" cy="433388"/>
          </a:xfrm>
          <a:prstGeom prst="rect">
            <a:avLst/>
          </a:prstGeom>
          <a:noFill/>
          <a:ln/>
        </p:spPr>
        <p:txBody>
          <a:bodyPr wrap="squar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Estruturas escalonadas: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Sistemas que projetam-se gradualmente da parede, ocupando menos área útil</a:t>
            </a:r>
            <a:endParaRPr lang="en-US" sz="1050" dirty="0"/>
          </a:p>
        </p:txBody>
      </p:sp>
      <p:sp>
        <p:nvSpPr>
          <p:cNvPr id="34" name="Shape 32"/>
          <p:cNvSpPr/>
          <p:nvPr/>
        </p:nvSpPr>
        <p:spPr>
          <a:xfrm>
            <a:off x="7382828" y="5634042"/>
            <a:ext cx="6773347" cy="60960"/>
          </a:xfrm>
          <a:prstGeom prst="roundRect">
            <a:avLst>
              <a:gd name="adj" fmla="val 93345"/>
            </a:avLst>
          </a:prstGeom>
          <a:solidFill>
            <a:srgbClr val="A9F00F"/>
          </a:solidFill>
          <a:ln/>
        </p:spPr>
      </p:sp>
      <p:sp>
        <p:nvSpPr>
          <p:cNvPr id="35" name="Shape 33"/>
          <p:cNvSpPr/>
          <p:nvPr/>
        </p:nvSpPr>
        <p:spPr>
          <a:xfrm>
            <a:off x="10566261" y="5446162"/>
            <a:ext cx="406360" cy="406361"/>
          </a:xfrm>
          <a:prstGeom prst="roundRect">
            <a:avLst>
              <a:gd name="adj" fmla="val 225022"/>
            </a:avLst>
          </a:prstGeom>
          <a:solidFill>
            <a:srgbClr val="A9F00F"/>
          </a:solidFill>
          <a:ln/>
        </p:spPr>
      </p:sp>
      <p:sp>
        <p:nvSpPr>
          <p:cNvPr id="36" name="Text 34"/>
          <p:cNvSpPr/>
          <p:nvPr/>
        </p:nvSpPr>
        <p:spPr>
          <a:xfrm>
            <a:off x="10688181" y="5547722"/>
            <a:ext cx="162520" cy="203121"/>
          </a:xfrm>
          <a:prstGeom prst="rect">
            <a:avLst/>
          </a:prstGeom>
          <a:noFill/>
          <a:ln/>
        </p:spPr>
        <p:txBody>
          <a:bodyPr wrap="none" lIns="0" tIns="0" rIns="0" bIns="0" rtlCol="0" anchor="t"/>
          <a:lstStyle/>
          <a:p>
            <a:pPr algn="l" indent="0" marL="0">
              <a:lnSpc>
                <a:spcPts val="2000"/>
              </a:lnSpc>
              <a:buNone/>
            </a:pPr>
            <a:r>
              <a:rPr lang="en-US" sz="1250" b="1" dirty="0">
                <a:solidFill>
                  <a:srgbClr val="000000"/>
                </a:solidFill>
                <a:latin typeface="Syne Extra Bold" pitchFamily="34" charset="0"/>
                <a:ea typeface="Syne Extra Bold" pitchFamily="34" charset="-122"/>
                <a:cs typeface="Syne Extra Bold" pitchFamily="34" charset="-120"/>
              </a:rPr>
              <a:t>4</a:t>
            </a:r>
            <a:endParaRPr lang="en-US" sz="1250" dirty="0"/>
          </a:p>
        </p:txBody>
      </p:sp>
      <p:sp>
        <p:nvSpPr>
          <p:cNvPr id="37" name="Text 35"/>
          <p:cNvSpPr/>
          <p:nvPr/>
        </p:nvSpPr>
        <p:spPr>
          <a:xfrm>
            <a:off x="7533442" y="5987896"/>
            <a:ext cx="4307086"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Preocupação com Vazamentos</a:t>
            </a:r>
            <a:endParaRPr lang="en-US" sz="1300" dirty="0"/>
          </a:p>
        </p:txBody>
      </p:sp>
      <p:sp>
        <p:nvSpPr>
          <p:cNvPr id="38" name="Text 36"/>
          <p:cNvSpPr/>
          <p:nvPr/>
        </p:nvSpPr>
        <p:spPr>
          <a:xfrm>
            <a:off x="7533442" y="6280671"/>
            <a:ext cx="6472118" cy="433388"/>
          </a:xfrm>
          <a:prstGeom prst="rect">
            <a:avLst/>
          </a:prstGeom>
          <a:noFill/>
          <a:ln/>
        </p:spPr>
        <p:txBody>
          <a:bodyPr wrap="square" lIns="0" tIns="0" rIns="0" bIns="0" rtlCol="0" anchor="t"/>
          <a:lstStyle/>
          <a:p>
            <a:pPr algn="l" indent="0" marL="0">
              <a:lnSpc>
                <a:spcPts val="1700"/>
              </a:lnSpc>
              <a:buNone/>
            </a:pPr>
            <a:r>
              <a:rPr lang="en-US" sz="1050" dirty="0">
                <a:solidFill>
                  <a:srgbClr val="D7E5D8"/>
                </a:solidFill>
                <a:latin typeface="Syne" pitchFamily="34" charset="0"/>
                <a:ea typeface="Syne" pitchFamily="34" charset="-122"/>
                <a:cs typeface="Syne" pitchFamily="34" charset="-120"/>
              </a:rPr>
              <a:t>O medo de danificar paredes ou pisos muitas vezes impede a instalação de jardins verticais em imóveis, especialmente alugados.</a:t>
            </a:r>
            <a:endParaRPr lang="en-US" sz="1050" dirty="0"/>
          </a:p>
        </p:txBody>
      </p:sp>
      <p:sp>
        <p:nvSpPr>
          <p:cNvPr id="39" name="Text 37"/>
          <p:cNvSpPr/>
          <p:nvPr/>
        </p:nvSpPr>
        <p:spPr>
          <a:xfrm>
            <a:off x="7533442" y="6795260"/>
            <a:ext cx="1693545"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Soluções:</a:t>
            </a:r>
            <a:endParaRPr lang="en-US" sz="1300" dirty="0"/>
          </a:p>
        </p:txBody>
      </p:sp>
      <p:sp>
        <p:nvSpPr>
          <p:cNvPr id="40" name="Text 38"/>
          <p:cNvSpPr/>
          <p:nvPr/>
        </p:nvSpPr>
        <p:spPr>
          <a:xfrm>
            <a:off x="7533442" y="7088035"/>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Sistemas com bandeja coletora:</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Estruturas que captam o excesso de água na base</a:t>
            </a:r>
            <a:endParaRPr lang="en-US" sz="1050" dirty="0"/>
          </a:p>
        </p:txBody>
      </p:sp>
      <p:sp>
        <p:nvSpPr>
          <p:cNvPr id="41" name="Text 39"/>
          <p:cNvSpPr/>
          <p:nvPr/>
        </p:nvSpPr>
        <p:spPr>
          <a:xfrm>
            <a:off x="7533442" y="7352116"/>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Irrigação controlada:</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Utilize sistemas que dosam precisamente a quantidade de água</a:t>
            </a:r>
            <a:endParaRPr lang="en-US" sz="1050" dirty="0"/>
          </a:p>
        </p:txBody>
      </p:sp>
      <p:sp>
        <p:nvSpPr>
          <p:cNvPr id="42" name="Text 40"/>
          <p:cNvSpPr/>
          <p:nvPr/>
        </p:nvSpPr>
        <p:spPr>
          <a:xfrm>
            <a:off x="7533442" y="7616197"/>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Impermeabilização:</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Aplique membranas impermeáveis entre a estrutura e a parede</a:t>
            </a:r>
            <a:endParaRPr lang="en-US" sz="1050" dirty="0"/>
          </a:p>
        </p:txBody>
      </p:sp>
      <p:sp>
        <p:nvSpPr>
          <p:cNvPr id="43" name="Text 41"/>
          <p:cNvSpPr/>
          <p:nvPr/>
        </p:nvSpPr>
        <p:spPr>
          <a:xfrm>
            <a:off x="7533442" y="7880277"/>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Opte por hidrocultura:</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Sistemas sem substrato que eliminam o risco de vazamentos terrosos</a:t>
            </a:r>
            <a:endParaRPr lang="en-US" sz="1050" dirty="0"/>
          </a:p>
        </p:txBody>
      </p:sp>
      <p:sp>
        <p:nvSpPr>
          <p:cNvPr id="44" name="Shape 42"/>
          <p:cNvSpPr/>
          <p:nvPr/>
        </p:nvSpPr>
        <p:spPr>
          <a:xfrm>
            <a:off x="474107" y="8787535"/>
            <a:ext cx="6773347" cy="60960"/>
          </a:xfrm>
          <a:prstGeom prst="roundRect">
            <a:avLst>
              <a:gd name="adj" fmla="val 93345"/>
            </a:avLst>
          </a:prstGeom>
          <a:solidFill>
            <a:srgbClr val="A9F00F"/>
          </a:solidFill>
          <a:ln/>
        </p:spPr>
      </p:sp>
      <p:sp>
        <p:nvSpPr>
          <p:cNvPr id="45" name="Shape 43"/>
          <p:cNvSpPr/>
          <p:nvPr/>
        </p:nvSpPr>
        <p:spPr>
          <a:xfrm>
            <a:off x="3657540" y="8599654"/>
            <a:ext cx="406360" cy="406361"/>
          </a:xfrm>
          <a:prstGeom prst="roundRect">
            <a:avLst>
              <a:gd name="adj" fmla="val 225022"/>
            </a:avLst>
          </a:prstGeom>
          <a:solidFill>
            <a:srgbClr val="A9F00F"/>
          </a:solidFill>
          <a:ln/>
        </p:spPr>
      </p:sp>
      <p:sp>
        <p:nvSpPr>
          <p:cNvPr id="46" name="Text 44"/>
          <p:cNvSpPr/>
          <p:nvPr/>
        </p:nvSpPr>
        <p:spPr>
          <a:xfrm>
            <a:off x="3779460" y="8701214"/>
            <a:ext cx="162520" cy="203121"/>
          </a:xfrm>
          <a:prstGeom prst="rect">
            <a:avLst/>
          </a:prstGeom>
          <a:noFill/>
          <a:ln/>
        </p:spPr>
        <p:txBody>
          <a:bodyPr wrap="none" lIns="0" tIns="0" rIns="0" bIns="0" rtlCol="0" anchor="t"/>
          <a:lstStyle/>
          <a:p>
            <a:pPr algn="l" indent="0" marL="0">
              <a:lnSpc>
                <a:spcPts val="2000"/>
              </a:lnSpc>
              <a:buNone/>
            </a:pPr>
            <a:r>
              <a:rPr lang="en-US" sz="1250" b="1" dirty="0">
                <a:solidFill>
                  <a:srgbClr val="000000"/>
                </a:solidFill>
                <a:latin typeface="Syne Extra Bold" pitchFamily="34" charset="0"/>
                <a:ea typeface="Syne Extra Bold" pitchFamily="34" charset="-122"/>
                <a:cs typeface="Syne Extra Bold" pitchFamily="34" charset="-120"/>
              </a:rPr>
              <a:t>5</a:t>
            </a:r>
            <a:endParaRPr lang="en-US" sz="1250" dirty="0"/>
          </a:p>
        </p:txBody>
      </p:sp>
      <p:sp>
        <p:nvSpPr>
          <p:cNvPr id="47" name="Text 45"/>
          <p:cNvSpPr/>
          <p:nvPr/>
        </p:nvSpPr>
        <p:spPr>
          <a:xfrm>
            <a:off x="624721" y="9141389"/>
            <a:ext cx="2298621"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Pragas e Alergias</a:t>
            </a:r>
            <a:endParaRPr lang="en-US" sz="1300" dirty="0"/>
          </a:p>
        </p:txBody>
      </p:sp>
      <p:sp>
        <p:nvSpPr>
          <p:cNvPr id="48" name="Text 46"/>
          <p:cNvSpPr/>
          <p:nvPr/>
        </p:nvSpPr>
        <p:spPr>
          <a:xfrm>
            <a:off x="624721" y="9434164"/>
            <a:ext cx="6472118" cy="433388"/>
          </a:xfrm>
          <a:prstGeom prst="rect">
            <a:avLst/>
          </a:prstGeom>
          <a:noFill/>
          <a:ln/>
        </p:spPr>
        <p:txBody>
          <a:bodyPr wrap="square" lIns="0" tIns="0" rIns="0" bIns="0" rtlCol="0" anchor="t"/>
          <a:lstStyle/>
          <a:p>
            <a:pPr algn="l" indent="0" marL="0">
              <a:lnSpc>
                <a:spcPts val="1700"/>
              </a:lnSpc>
              <a:buNone/>
            </a:pPr>
            <a:r>
              <a:rPr lang="en-US" sz="1050" dirty="0">
                <a:solidFill>
                  <a:srgbClr val="D7E5D8"/>
                </a:solidFill>
                <a:latin typeface="Syne" pitchFamily="34" charset="0"/>
                <a:ea typeface="Syne" pitchFamily="34" charset="-122"/>
                <a:cs typeface="Syne" pitchFamily="34" charset="-120"/>
              </a:rPr>
              <a:t>A preocupação com insetos indesejados ou reações alérgicas pode desencorajar a criação de jardins internos.</a:t>
            </a:r>
            <a:endParaRPr lang="en-US" sz="1050" dirty="0"/>
          </a:p>
        </p:txBody>
      </p:sp>
      <p:sp>
        <p:nvSpPr>
          <p:cNvPr id="49" name="Text 47"/>
          <p:cNvSpPr/>
          <p:nvPr/>
        </p:nvSpPr>
        <p:spPr>
          <a:xfrm>
            <a:off x="624721" y="9948752"/>
            <a:ext cx="1693545"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Soluções:</a:t>
            </a:r>
            <a:endParaRPr lang="en-US" sz="1300" dirty="0"/>
          </a:p>
        </p:txBody>
      </p:sp>
      <p:sp>
        <p:nvSpPr>
          <p:cNvPr id="50" name="Text 48"/>
          <p:cNvSpPr/>
          <p:nvPr/>
        </p:nvSpPr>
        <p:spPr>
          <a:xfrm>
            <a:off x="624721" y="10241527"/>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Plantas repelentes: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Citronela, alecrim e lavanda afastam naturalmente insetos</a:t>
            </a:r>
            <a:endParaRPr lang="en-US" sz="1050" dirty="0"/>
          </a:p>
        </p:txBody>
      </p:sp>
      <p:sp>
        <p:nvSpPr>
          <p:cNvPr id="51" name="Text 49"/>
          <p:cNvSpPr/>
          <p:nvPr/>
        </p:nvSpPr>
        <p:spPr>
          <a:xfrm>
            <a:off x="624721" y="10505608"/>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Barreiras físicas: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Telas finas em janelas próximas impedem a entrada de insetos</a:t>
            </a:r>
            <a:endParaRPr lang="en-US" sz="1050" dirty="0"/>
          </a:p>
        </p:txBody>
      </p:sp>
      <p:sp>
        <p:nvSpPr>
          <p:cNvPr id="52" name="Text 50"/>
          <p:cNvSpPr/>
          <p:nvPr/>
        </p:nvSpPr>
        <p:spPr>
          <a:xfrm>
            <a:off x="624721" y="10769689"/>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Controle biológico:</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Introduza predadores naturais como joaninhas para controlar pulgões</a:t>
            </a:r>
            <a:endParaRPr lang="en-US" sz="1050" dirty="0"/>
          </a:p>
        </p:txBody>
      </p:sp>
      <p:sp>
        <p:nvSpPr>
          <p:cNvPr id="53" name="Text 51"/>
          <p:cNvSpPr/>
          <p:nvPr/>
        </p:nvSpPr>
        <p:spPr>
          <a:xfrm>
            <a:off x="624721" y="11033770"/>
            <a:ext cx="6472118" cy="433388"/>
          </a:xfrm>
          <a:prstGeom prst="rect">
            <a:avLst/>
          </a:prstGeom>
          <a:noFill/>
          <a:ln/>
        </p:spPr>
        <p:txBody>
          <a:bodyPr wrap="squar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Plantas hipoalergênicas: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Para alérgicos, opte por suculentas, cactos e outras plantas com pouco pólen</a:t>
            </a:r>
            <a:endParaRPr lang="en-US" sz="1050" dirty="0"/>
          </a:p>
        </p:txBody>
      </p:sp>
      <p:sp>
        <p:nvSpPr>
          <p:cNvPr id="54" name="Shape 52"/>
          <p:cNvSpPr/>
          <p:nvPr/>
        </p:nvSpPr>
        <p:spPr>
          <a:xfrm>
            <a:off x="7382828" y="8787535"/>
            <a:ext cx="6773347" cy="60960"/>
          </a:xfrm>
          <a:prstGeom prst="roundRect">
            <a:avLst>
              <a:gd name="adj" fmla="val 93345"/>
            </a:avLst>
          </a:prstGeom>
          <a:solidFill>
            <a:srgbClr val="A9F00F"/>
          </a:solidFill>
          <a:ln/>
        </p:spPr>
      </p:sp>
      <p:sp>
        <p:nvSpPr>
          <p:cNvPr id="55" name="Shape 53"/>
          <p:cNvSpPr/>
          <p:nvPr/>
        </p:nvSpPr>
        <p:spPr>
          <a:xfrm>
            <a:off x="10566261" y="8599654"/>
            <a:ext cx="406360" cy="406361"/>
          </a:xfrm>
          <a:prstGeom prst="roundRect">
            <a:avLst>
              <a:gd name="adj" fmla="val 225022"/>
            </a:avLst>
          </a:prstGeom>
          <a:solidFill>
            <a:srgbClr val="A9F00F"/>
          </a:solidFill>
          <a:ln/>
        </p:spPr>
      </p:sp>
      <p:sp>
        <p:nvSpPr>
          <p:cNvPr id="56" name="Text 54"/>
          <p:cNvSpPr/>
          <p:nvPr/>
        </p:nvSpPr>
        <p:spPr>
          <a:xfrm>
            <a:off x="10688181" y="8701214"/>
            <a:ext cx="162520" cy="203121"/>
          </a:xfrm>
          <a:prstGeom prst="rect">
            <a:avLst/>
          </a:prstGeom>
          <a:noFill/>
          <a:ln/>
        </p:spPr>
        <p:txBody>
          <a:bodyPr wrap="none" lIns="0" tIns="0" rIns="0" bIns="0" rtlCol="0" anchor="t"/>
          <a:lstStyle/>
          <a:p>
            <a:pPr algn="l" indent="0" marL="0">
              <a:lnSpc>
                <a:spcPts val="2000"/>
              </a:lnSpc>
              <a:buNone/>
            </a:pPr>
            <a:r>
              <a:rPr lang="en-US" sz="1250" b="1" dirty="0">
                <a:solidFill>
                  <a:srgbClr val="000000"/>
                </a:solidFill>
                <a:latin typeface="Syne Extra Bold" pitchFamily="34" charset="0"/>
                <a:ea typeface="Syne Extra Bold" pitchFamily="34" charset="-122"/>
                <a:cs typeface="Syne Extra Bold" pitchFamily="34" charset="-120"/>
              </a:rPr>
              <a:t>6</a:t>
            </a:r>
            <a:endParaRPr lang="en-US" sz="1250" dirty="0"/>
          </a:p>
        </p:txBody>
      </p:sp>
      <p:sp>
        <p:nvSpPr>
          <p:cNvPr id="57" name="Text 55"/>
          <p:cNvSpPr/>
          <p:nvPr/>
        </p:nvSpPr>
        <p:spPr>
          <a:xfrm>
            <a:off x="7533442" y="9141389"/>
            <a:ext cx="3166110"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Ausências Prolongadas</a:t>
            </a:r>
            <a:endParaRPr lang="en-US" sz="1300" dirty="0"/>
          </a:p>
        </p:txBody>
      </p:sp>
      <p:sp>
        <p:nvSpPr>
          <p:cNvPr id="58" name="Text 56"/>
          <p:cNvSpPr/>
          <p:nvPr/>
        </p:nvSpPr>
        <p:spPr>
          <a:xfrm>
            <a:off x="7533442" y="9434164"/>
            <a:ext cx="6472118" cy="216694"/>
          </a:xfrm>
          <a:prstGeom prst="rect">
            <a:avLst/>
          </a:prstGeom>
          <a:noFill/>
          <a:ln/>
        </p:spPr>
        <p:txBody>
          <a:bodyPr wrap="none" lIns="0" tIns="0" rIns="0" bIns="0" rtlCol="0" anchor="t"/>
          <a:lstStyle/>
          <a:p>
            <a:pPr algn="l" indent="0" marL="0">
              <a:lnSpc>
                <a:spcPts val="1700"/>
              </a:lnSpc>
              <a:buNone/>
            </a:pPr>
            <a:r>
              <a:rPr lang="en-US" sz="1050" dirty="0">
                <a:solidFill>
                  <a:srgbClr val="D7E5D8"/>
                </a:solidFill>
                <a:latin typeface="Syne" pitchFamily="34" charset="0"/>
                <a:ea typeface="Syne" pitchFamily="34" charset="-122"/>
                <a:cs typeface="Syne" pitchFamily="34" charset="-120"/>
              </a:rPr>
              <a:t>Viagens ou períodos longe de casa podem comprometer a manutenção do jardim vertical.</a:t>
            </a:r>
            <a:endParaRPr lang="en-US" sz="1050" dirty="0"/>
          </a:p>
        </p:txBody>
      </p:sp>
      <p:sp>
        <p:nvSpPr>
          <p:cNvPr id="59" name="Text 57"/>
          <p:cNvSpPr/>
          <p:nvPr/>
        </p:nvSpPr>
        <p:spPr>
          <a:xfrm>
            <a:off x="7533442" y="9732058"/>
            <a:ext cx="1693545" cy="211574"/>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Soluções:</a:t>
            </a:r>
            <a:endParaRPr lang="en-US" sz="1300" dirty="0"/>
          </a:p>
        </p:txBody>
      </p:sp>
      <p:sp>
        <p:nvSpPr>
          <p:cNvPr id="60" name="Text 58"/>
          <p:cNvSpPr/>
          <p:nvPr/>
        </p:nvSpPr>
        <p:spPr>
          <a:xfrm>
            <a:off x="7533442" y="10024833"/>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Automação:</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Sistemas de irrigação automáticos com temporizadores ou sensores</a:t>
            </a:r>
            <a:endParaRPr lang="en-US" sz="1050" dirty="0"/>
          </a:p>
        </p:txBody>
      </p:sp>
      <p:sp>
        <p:nvSpPr>
          <p:cNvPr id="61" name="Text 59"/>
          <p:cNvSpPr/>
          <p:nvPr/>
        </p:nvSpPr>
        <p:spPr>
          <a:xfrm>
            <a:off x="7533442" y="10288914"/>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Plantas resistentes: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Escolha espécies que toleram períodos sem água como suculentas</a:t>
            </a:r>
            <a:endParaRPr lang="en-US" sz="1050" dirty="0"/>
          </a:p>
        </p:txBody>
      </p:sp>
      <p:sp>
        <p:nvSpPr>
          <p:cNvPr id="62" name="Text 60"/>
          <p:cNvSpPr/>
          <p:nvPr/>
        </p:nvSpPr>
        <p:spPr>
          <a:xfrm>
            <a:off x="7533442" y="10552995"/>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Sistemas auto-irrigáveis: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Vasos com reservatório de água que dura semanas</a:t>
            </a:r>
            <a:endParaRPr lang="en-US" sz="1050" dirty="0"/>
          </a:p>
        </p:txBody>
      </p:sp>
      <p:sp>
        <p:nvSpPr>
          <p:cNvPr id="63" name="Text 61"/>
          <p:cNvSpPr/>
          <p:nvPr/>
        </p:nvSpPr>
        <p:spPr>
          <a:xfrm>
            <a:off x="7533442" y="10817076"/>
            <a:ext cx="6472118"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Comunidade:</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Estabeleça parceria com vizinhos para cuidados mútuos durante ausências</a:t>
            </a:r>
            <a:endParaRPr lang="en-US" sz="1050" dirty="0"/>
          </a:p>
        </p:txBody>
      </p:sp>
      <p:sp>
        <p:nvSpPr>
          <p:cNvPr id="64" name="Text 62"/>
          <p:cNvSpPr/>
          <p:nvPr/>
        </p:nvSpPr>
        <p:spPr>
          <a:xfrm>
            <a:off x="474107" y="11905546"/>
            <a:ext cx="4643080" cy="211574"/>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Adaptação para Imóveis Alugados</a:t>
            </a:r>
            <a:endParaRPr lang="en-US" sz="1300" dirty="0"/>
          </a:p>
        </p:txBody>
      </p:sp>
      <p:sp>
        <p:nvSpPr>
          <p:cNvPr id="65" name="Text 63"/>
          <p:cNvSpPr/>
          <p:nvPr/>
        </p:nvSpPr>
        <p:spPr>
          <a:xfrm>
            <a:off x="474107" y="12252494"/>
            <a:ext cx="6675715" cy="433388"/>
          </a:xfrm>
          <a:prstGeom prst="rect">
            <a:avLst/>
          </a:prstGeom>
          <a:noFill/>
          <a:ln/>
        </p:spPr>
        <p:txBody>
          <a:bodyPr wrap="square" lIns="0" tIns="0" rIns="0" bIns="0" rtlCol="0" anchor="t"/>
          <a:lstStyle/>
          <a:p>
            <a:pPr algn="l" indent="0" marL="0">
              <a:lnSpc>
                <a:spcPts val="1700"/>
              </a:lnSpc>
              <a:buNone/>
            </a:pPr>
            <a:r>
              <a:rPr lang="en-US" sz="1050" dirty="0">
                <a:solidFill>
                  <a:srgbClr val="D7E5D8"/>
                </a:solidFill>
                <a:latin typeface="Syne" pitchFamily="34" charset="0"/>
                <a:ea typeface="Syne" pitchFamily="34" charset="-122"/>
                <a:cs typeface="Syne" pitchFamily="34" charset="-120"/>
              </a:rPr>
              <a:t>Para quem vive em imóveis alugados, onde modificações estruturais podem ser proibidas, existem opções específicas que permitem desfrutar de jardins verticais sem comprometer o contrato de locação:</a:t>
            </a:r>
            <a:endParaRPr lang="en-US" sz="1050" dirty="0"/>
          </a:p>
        </p:txBody>
      </p:sp>
      <p:sp>
        <p:nvSpPr>
          <p:cNvPr id="66" name="Text 64"/>
          <p:cNvSpPr/>
          <p:nvPr/>
        </p:nvSpPr>
        <p:spPr>
          <a:xfrm>
            <a:off x="474107" y="12807802"/>
            <a:ext cx="6675715"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Estruturas apoiadas no chão:</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Jardins verticais autoportantes que apenas encostam na parede</a:t>
            </a:r>
            <a:endParaRPr lang="en-US" sz="1050" dirty="0"/>
          </a:p>
        </p:txBody>
      </p:sp>
      <p:sp>
        <p:nvSpPr>
          <p:cNvPr id="67" name="Text 65"/>
          <p:cNvSpPr/>
          <p:nvPr/>
        </p:nvSpPr>
        <p:spPr>
          <a:xfrm>
            <a:off x="474107" y="13071883"/>
            <a:ext cx="6675715"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Sistemas de trilho para teto:</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Utilizando o mesmo princípio de cortinas pesadas</a:t>
            </a:r>
            <a:endParaRPr lang="en-US" sz="1050" dirty="0"/>
          </a:p>
        </p:txBody>
      </p:sp>
      <p:sp>
        <p:nvSpPr>
          <p:cNvPr id="68" name="Text 66"/>
          <p:cNvSpPr/>
          <p:nvPr/>
        </p:nvSpPr>
        <p:spPr>
          <a:xfrm>
            <a:off x="474107" y="13335964"/>
            <a:ext cx="6675715"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Suportes com tensores: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Fixação do chão ao teto sem necessidade de furos nas paredes</a:t>
            </a:r>
            <a:endParaRPr lang="en-US" sz="1050" dirty="0"/>
          </a:p>
        </p:txBody>
      </p:sp>
      <p:sp>
        <p:nvSpPr>
          <p:cNvPr id="69" name="Text 67"/>
          <p:cNvSpPr/>
          <p:nvPr/>
        </p:nvSpPr>
        <p:spPr>
          <a:xfrm>
            <a:off x="474107" y="13600045"/>
            <a:ext cx="6675715" cy="216694"/>
          </a:xfrm>
          <a:prstGeom prst="rect">
            <a:avLst/>
          </a:prstGeom>
          <a:noFill/>
          <a:ln/>
        </p:spPr>
        <p:txBody>
          <a:bodyPr wrap="none" lIns="0" tIns="0" rIns="0" bIns="0" rtlCol="0" anchor="t"/>
          <a:lstStyle/>
          <a:p>
            <a:pPr algn="l" marL="342900" indent="-342900">
              <a:lnSpc>
                <a:spcPts val="1700"/>
              </a:lnSpc>
              <a:buSzPct val="100000"/>
              <a:buChar char="•"/>
            </a:pPr>
            <a:r>
              <a:rPr lang="en-US" sz="1050" b="1" dirty="0">
                <a:solidFill>
                  <a:srgbClr val="D7E5D8"/>
                </a:solidFill>
                <a:latin typeface="Syne" pitchFamily="34" charset="0"/>
                <a:ea typeface="Syne" pitchFamily="34" charset="-122"/>
                <a:cs typeface="Syne" pitchFamily="34" charset="-120"/>
              </a:rPr>
              <a:t>Painéis removíveis:</a:t>
            </a:r>
            <a:pPr algn="l" indent="0" marL="0">
              <a:lnSpc>
                <a:spcPts val="1700"/>
              </a:lnSpc>
              <a:buNone/>
            </a:pPr>
            <a:r>
              <a:rPr lang="en-US" sz="1050" dirty="0">
                <a:solidFill>
                  <a:srgbClr val="D7E5D8"/>
                </a:solidFill>
                <a:latin typeface="Syne" pitchFamily="34" charset="0"/>
                <a:ea typeface="Syne" pitchFamily="34" charset="-122"/>
                <a:cs typeface="Syne" pitchFamily="34" charset="-120"/>
              </a:rPr>
              <a:t> Estruturas leves que podem ser fixadas com fitas adesivas de alta resistência</a:t>
            </a:r>
            <a:endParaRPr lang="en-US" sz="1050" dirty="0"/>
          </a:p>
        </p:txBody>
      </p:sp>
      <p:pic>
        <p:nvPicPr>
          <p:cNvPr id="70" name="Image 0" descr="preencoded.png">    </p:cNvPr>
          <p:cNvPicPr>
            <a:picLocks noChangeAspect="1"/>
          </p:cNvPicPr>
          <p:nvPr/>
        </p:nvPicPr>
        <p:blipFill>
          <a:blip r:embed="rId1"/>
          <a:stretch>
            <a:fillRect/>
          </a:stretch>
        </p:blipFill>
        <p:spPr>
          <a:xfrm>
            <a:off x="7487960" y="11922572"/>
            <a:ext cx="6675715" cy="6675721"/>
          </a:xfrm>
          <a:prstGeom prst="rect">
            <a:avLst/>
          </a:prstGeom>
        </p:spPr>
      </p:pic>
      <p:sp>
        <p:nvSpPr>
          <p:cNvPr id="71" name="Shape 68"/>
          <p:cNvSpPr/>
          <p:nvPr/>
        </p:nvSpPr>
        <p:spPr>
          <a:xfrm>
            <a:off x="7487960" y="18750693"/>
            <a:ext cx="6675715" cy="1016437"/>
          </a:xfrm>
          <a:prstGeom prst="roundRect">
            <a:avLst>
              <a:gd name="adj" fmla="val 5598"/>
            </a:avLst>
          </a:prstGeom>
          <a:solidFill>
            <a:srgbClr val="022349"/>
          </a:solidFill>
          <a:ln/>
        </p:spPr>
      </p:sp>
      <p:pic>
        <p:nvPicPr>
          <p:cNvPr id="72" name="Image 1" descr="preencoded.png">    </p:cNvPr>
          <p:cNvPicPr>
            <a:picLocks noChangeAspect="1"/>
          </p:cNvPicPr>
          <p:nvPr/>
        </p:nvPicPr>
        <p:blipFill>
          <a:blip r:embed="rId2"/>
          <a:stretch>
            <a:fillRect/>
          </a:stretch>
        </p:blipFill>
        <p:spPr>
          <a:xfrm>
            <a:off x="7623334" y="18946194"/>
            <a:ext cx="169307" cy="135374"/>
          </a:xfrm>
          <a:prstGeom prst="rect">
            <a:avLst/>
          </a:prstGeom>
        </p:spPr>
      </p:pic>
      <p:sp>
        <p:nvSpPr>
          <p:cNvPr id="73" name="Text 69"/>
          <p:cNvSpPr/>
          <p:nvPr/>
        </p:nvSpPr>
        <p:spPr>
          <a:xfrm>
            <a:off x="7928015" y="18919881"/>
            <a:ext cx="6100286" cy="657702"/>
          </a:xfrm>
          <a:prstGeom prst="rect">
            <a:avLst/>
          </a:prstGeom>
          <a:noFill/>
          <a:ln/>
        </p:spPr>
        <p:txBody>
          <a:bodyPr wrap="square" lIns="0" tIns="0" rIns="0" bIns="0" rtlCol="0" anchor="t"/>
          <a:lstStyle/>
          <a:p>
            <a:pPr algn="l" indent="0" marL="0">
              <a:lnSpc>
                <a:spcPts val="1700"/>
              </a:lnSpc>
              <a:buNone/>
            </a:pPr>
            <a:r>
              <a:rPr lang="en-US" sz="1050" b="1" dirty="0">
                <a:solidFill>
                  <a:srgbClr val="000000"/>
                </a:solidFill>
                <a:latin typeface="Syne" pitchFamily="34" charset="0"/>
                <a:ea typeface="Syne" pitchFamily="34" charset="-122"/>
                <a:cs typeface="Syne" pitchFamily="34" charset="-120"/>
              </a:rPr>
              <a:t>💡</a:t>
            </a:r>
            <a:pPr algn="l" indent="0" marL="0">
              <a:lnSpc>
                <a:spcPts val="1700"/>
              </a:lnSpc>
              <a:buNone/>
            </a:pPr>
            <a:r>
              <a:rPr lang="en-US" sz="1050" dirty="0">
                <a:solidFill>
                  <a:srgbClr val="FFFFFF"/>
                </a:solidFill>
                <a:latin typeface="Syne" pitchFamily="34" charset="0"/>
                <a:ea typeface="Syne" pitchFamily="34" charset="-122"/>
                <a:cs typeface="Syne" pitchFamily="34" charset="-120"/>
              </a:rPr>
              <a:t> Dica para locatários:</a:t>
            </a:r>
            <a:pPr algn="l" indent="0" marL="0">
              <a:lnSpc>
                <a:spcPts val="1700"/>
              </a:lnSpc>
              <a:buNone/>
            </a:pPr>
            <a:r>
              <a:rPr lang="en-US" sz="1050" dirty="0">
                <a:solidFill>
                  <a:srgbClr val="FFFFFF"/>
                </a:solidFill>
                <a:latin typeface="Syne" pitchFamily="34" charset="0"/>
                <a:ea typeface="Syne" pitchFamily="34" charset="-122"/>
                <a:cs typeface="Syne" pitchFamily="34" charset="-120"/>
              </a:rPr>
              <a:t> Ao invés de criar um único jardim vertical grande, considere múltiplas estruturas menores e móveis. Isso não apenas facilita a remoção quando você se mudar, mas também permite experimentar diferentes configurações e condições de luz ao longo do ano.</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69702" y="369094"/>
            <a:ext cx="9977795" cy="419338"/>
          </a:xfrm>
          <a:prstGeom prst="rect">
            <a:avLst/>
          </a:prstGeom>
          <a:noFill/>
          <a:ln/>
        </p:spPr>
        <p:txBody>
          <a:bodyPr wrap="none" lIns="0" tIns="0" rIns="0" bIns="0" rtlCol="0" anchor="t"/>
          <a:lstStyle/>
          <a:p>
            <a:pPr algn="l" indent="0" marL="0">
              <a:lnSpc>
                <a:spcPts val="3300"/>
              </a:lnSpc>
              <a:buNone/>
            </a:pPr>
            <a:r>
              <a:rPr lang="en-US" sz="2600" b="1" dirty="0">
                <a:solidFill>
                  <a:srgbClr val="F0F4F1"/>
                </a:solidFill>
                <a:latin typeface="Syne Extra Bold" pitchFamily="34" charset="0"/>
                <a:ea typeface="Syne Extra Bold" pitchFamily="34" charset="-122"/>
                <a:cs typeface="Syne Extra Bold" pitchFamily="34" charset="-120"/>
              </a:rPr>
              <a:t>Projetos Passo a Passo: Mãos à Obra!</a:t>
            </a:r>
            <a:endParaRPr lang="en-US" sz="2600" dirty="0"/>
          </a:p>
        </p:txBody>
      </p:sp>
      <p:sp>
        <p:nvSpPr>
          <p:cNvPr id="3" name="Text 1"/>
          <p:cNvSpPr/>
          <p:nvPr/>
        </p:nvSpPr>
        <p:spPr>
          <a:xfrm>
            <a:off x="469702" y="1056800"/>
            <a:ext cx="13690878" cy="429340"/>
          </a:xfrm>
          <a:prstGeom prst="rect">
            <a:avLst/>
          </a:prstGeom>
          <a:noFill/>
          <a:ln/>
        </p:spPr>
        <p:txBody>
          <a:bodyPr wrap="squar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Nesta seção, vamos apresentar três projetos completos de jardins verticais, com diferentes níveis de complexidade, custo e finalidade. Escolha aquele que melhor se adapta às suas necessidades ou use-os como inspiração para criar seu próprio projeto personalizado.</a:t>
            </a:r>
            <a:endParaRPr lang="en-US" sz="1050" dirty="0"/>
          </a:p>
        </p:txBody>
      </p:sp>
      <p:sp>
        <p:nvSpPr>
          <p:cNvPr id="4" name="Text 2"/>
          <p:cNvSpPr/>
          <p:nvPr/>
        </p:nvSpPr>
        <p:spPr>
          <a:xfrm>
            <a:off x="469702" y="1687474"/>
            <a:ext cx="6421993"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Projeto 1: Jardim Vertical com Pallets Reciclados</a:t>
            </a:r>
            <a:endParaRPr lang="en-US" sz="1300" dirty="0"/>
          </a:p>
        </p:txBody>
      </p:sp>
      <p:sp>
        <p:nvSpPr>
          <p:cNvPr id="5" name="Text 3"/>
          <p:cNvSpPr/>
          <p:nvPr/>
        </p:nvSpPr>
        <p:spPr>
          <a:xfrm>
            <a:off x="469702" y="2098478"/>
            <a:ext cx="13690878" cy="214670"/>
          </a:xfrm>
          <a:prstGeom prst="rect">
            <a:avLst/>
          </a:prstGeom>
          <a:noFill/>
          <a:ln/>
        </p:spPr>
        <p:txBody>
          <a:bodyPr wrap="non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Um projeto econômico e sustentável, ideal para iniciantes e perfeito para varandas ou áreas externas cobertas.</a:t>
            </a:r>
            <a:endParaRPr lang="en-US" sz="1050" dirty="0"/>
          </a:p>
        </p:txBody>
      </p:sp>
      <p:sp>
        <p:nvSpPr>
          <p:cNvPr id="6" name="Shape 4"/>
          <p:cNvSpPr/>
          <p:nvPr/>
        </p:nvSpPr>
        <p:spPr>
          <a:xfrm>
            <a:off x="469702" y="2665455"/>
            <a:ext cx="6795135" cy="134184"/>
          </a:xfrm>
          <a:prstGeom prst="roundRect">
            <a:avLst>
              <a:gd name="adj" fmla="val 42012"/>
            </a:avLst>
          </a:prstGeom>
          <a:solidFill>
            <a:srgbClr val="547808"/>
          </a:solidFill>
          <a:ln w="7620">
            <a:solidFill>
              <a:srgbClr val="6D9121"/>
            </a:solidFill>
            <a:prstDash val="solid"/>
          </a:ln>
        </p:spPr>
      </p:sp>
      <p:sp>
        <p:nvSpPr>
          <p:cNvPr id="7" name="Text 5"/>
          <p:cNvSpPr/>
          <p:nvPr/>
        </p:nvSpPr>
        <p:spPr>
          <a:xfrm>
            <a:off x="603885" y="2933822"/>
            <a:ext cx="2947987"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Materiais Necessários</a:t>
            </a:r>
            <a:endParaRPr lang="en-US" sz="1300" dirty="0"/>
          </a:p>
        </p:txBody>
      </p:sp>
      <p:sp>
        <p:nvSpPr>
          <p:cNvPr id="8" name="Text 6"/>
          <p:cNvSpPr/>
          <p:nvPr/>
        </p:nvSpPr>
        <p:spPr>
          <a:xfrm>
            <a:off x="603885" y="3223977"/>
            <a:ext cx="65267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1 pallet de madeira em bom estado</a:t>
            </a:r>
            <a:endParaRPr lang="en-US" sz="1050" dirty="0"/>
          </a:p>
        </p:txBody>
      </p:sp>
      <p:sp>
        <p:nvSpPr>
          <p:cNvPr id="9" name="Text 7"/>
          <p:cNvSpPr/>
          <p:nvPr/>
        </p:nvSpPr>
        <p:spPr>
          <a:xfrm>
            <a:off x="603885" y="3485558"/>
            <a:ext cx="65267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Lixa para madeira (granulação média)</a:t>
            </a:r>
            <a:endParaRPr lang="en-US" sz="1050" dirty="0"/>
          </a:p>
        </p:txBody>
      </p:sp>
      <p:sp>
        <p:nvSpPr>
          <p:cNvPr id="10" name="Text 8"/>
          <p:cNvSpPr/>
          <p:nvPr/>
        </p:nvSpPr>
        <p:spPr>
          <a:xfrm>
            <a:off x="603885" y="3747138"/>
            <a:ext cx="65267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Verniz marítimo ou tinta ecológica</a:t>
            </a:r>
            <a:endParaRPr lang="en-US" sz="1050" dirty="0"/>
          </a:p>
        </p:txBody>
      </p:sp>
      <p:sp>
        <p:nvSpPr>
          <p:cNvPr id="11" name="Text 9"/>
          <p:cNvSpPr/>
          <p:nvPr/>
        </p:nvSpPr>
        <p:spPr>
          <a:xfrm>
            <a:off x="603885" y="4008719"/>
            <a:ext cx="65267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Manta geotêxtil (bidim) ou feltro grosso</a:t>
            </a:r>
            <a:endParaRPr lang="en-US" sz="1050" dirty="0"/>
          </a:p>
        </p:txBody>
      </p:sp>
      <p:sp>
        <p:nvSpPr>
          <p:cNvPr id="12" name="Text 10"/>
          <p:cNvSpPr/>
          <p:nvPr/>
        </p:nvSpPr>
        <p:spPr>
          <a:xfrm>
            <a:off x="603885" y="4270299"/>
            <a:ext cx="65267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Grampeador de pressão</a:t>
            </a:r>
            <a:endParaRPr lang="en-US" sz="1050" dirty="0"/>
          </a:p>
        </p:txBody>
      </p:sp>
      <p:sp>
        <p:nvSpPr>
          <p:cNvPr id="13" name="Text 11"/>
          <p:cNvSpPr/>
          <p:nvPr/>
        </p:nvSpPr>
        <p:spPr>
          <a:xfrm>
            <a:off x="603885" y="4531880"/>
            <a:ext cx="65267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Tesoura</a:t>
            </a:r>
            <a:endParaRPr lang="en-US" sz="1050" dirty="0"/>
          </a:p>
        </p:txBody>
      </p:sp>
      <p:sp>
        <p:nvSpPr>
          <p:cNvPr id="14" name="Text 12"/>
          <p:cNvSpPr/>
          <p:nvPr/>
        </p:nvSpPr>
        <p:spPr>
          <a:xfrm>
            <a:off x="603885" y="4793460"/>
            <a:ext cx="65267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Substrato para plantas (5-10 litros)</a:t>
            </a:r>
            <a:endParaRPr lang="en-US" sz="1050" dirty="0"/>
          </a:p>
        </p:txBody>
      </p:sp>
      <p:sp>
        <p:nvSpPr>
          <p:cNvPr id="15" name="Text 13"/>
          <p:cNvSpPr/>
          <p:nvPr/>
        </p:nvSpPr>
        <p:spPr>
          <a:xfrm>
            <a:off x="603885" y="5055041"/>
            <a:ext cx="65267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6-10 mudas de plantas de sua preferência</a:t>
            </a:r>
            <a:endParaRPr lang="en-US" sz="1050" dirty="0"/>
          </a:p>
        </p:txBody>
      </p:sp>
      <p:sp>
        <p:nvSpPr>
          <p:cNvPr id="16" name="Text 14"/>
          <p:cNvSpPr/>
          <p:nvPr/>
        </p:nvSpPr>
        <p:spPr>
          <a:xfrm>
            <a:off x="603885" y="5316622"/>
            <a:ext cx="65267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Pregos ou parafusos para fixação na parede</a:t>
            </a:r>
            <a:endParaRPr lang="en-US" sz="1050" dirty="0"/>
          </a:p>
        </p:txBody>
      </p:sp>
      <p:sp>
        <p:nvSpPr>
          <p:cNvPr id="17" name="Shape 15"/>
          <p:cNvSpPr/>
          <p:nvPr/>
        </p:nvSpPr>
        <p:spPr>
          <a:xfrm>
            <a:off x="7365444" y="2464120"/>
            <a:ext cx="6795135" cy="134184"/>
          </a:xfrm>
          <a:prstGeom prst="roundRect">
            <a:avLst>
              <a:gd name="adj" fmla="val 42012"/>
            </a:avLst>
          </a:prstGeom>
          <a:solidFill>
            <a:srgbClr val="547808"/>
          </a:solidFill>
          <a:ln w="7620">
            <a:solidFill>
              <a:srgbClr val="6D9121"/>
            </a:solidFill>
            <a:prstDash val="solid"/>
          </a:ln>
        </p:spPr>
      </p:sp>
      <p:sp>
        <p:nvSpPr>
          <p:cNvPr id="18" name="Text 16"/>
          <p:cNvSpPr/>
          <p:nvPr/>
        </p:nvSpPr>
        <p:spPr>
          <a:xfrm>
            <a:off x="7499628" y="2732487"/>
            <a:ext cx="3313152"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Preparação da Estrutura</a:t>
            </a:r>
            <a:endParaRPr lang="en-US" sz="1300" dirty="0"/>
          </a:p>
        </p:txBody>
      </p:sp>
      <p:sp>
        <p:nvSpPr>
          <p:cNvPr id="19" name="Text 17"/>
          <p:cNvSpPr/>
          <p:nvPr/>
        </p:nvSpPr>
        <p:spPr>
          <a:xfrm>
            <a:off x="7499628" y="3022642"/>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1"/>
            </a:pPr>
            <a:r>
              <a:rPr lang="en-US" sz="1050" dirty="0">
                <a:solidFill>
                  <a:srgbClr val="D7E5D8"/>
                </a:solidFill>
                <a:latin typeface="Syne" pitchFamily="34" charset="0"/>
                <a:ea typeface="Syne" pitchFamily="34" charset="-122"/>
                <a:cs typeface="Syne" pitchFamily="34" charset="-120"/>
              </a:rPr>
              <a:t>Limpe bem o pallet, removendo lascas e pregos soltos</a:t>
            </a:r>
            <a:endParaRPr lang="en-US" sz="1050" dirty="0"/>
          </a:p>
        </p:txBody>
      </p:sp>
      <p:sp>
        <p:nvSpPr>
          <p:cNvPr id="20" name="Text 18"/>
          <p:cNvSpPr/>
          <p:nvPr/>
        </p:nvSpPr>
        <p:spPr>
          <a:xfrm>
            <a:off x="7499628" y="3284223"/>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2"/>
            </a:pPr>
            <a:r>
              <a:rPr lang="en-US" sz="1050" dirty="0">
                <a:solidFill>
                  <a:srgbClr val="D7E5D8"/>
                </a:solidFill>
                <a:latin typeface="Syne" pitchFamily="34" charset="0"/>
                <a:ea typeface="Syne" pitchFamily="34" charset="-122"/>
                <a:cs typeface="Syne" pitchFamily="34" charset="-120"/>
              </a:rPr>
              <a:t>Lixe toda a superfície para remover farpas</a:t>
            </a:r>
            <a:endParaRPr lang="en-US" sz="1050" dirty="0"/>
          </a:p>
        </p:txBody>
      </p:sp>
      <p:sp>
        <p:nvSpPr>
          <p:cNvPr id="21" name="Text 19"/>
          <p:cNvSpPr/>
          <p:nvPr/>
        </p:nvSpPr>
        <p:spPr>
          <a:xfrm>
            <a:off x="7499628" y="3545803"/>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3"/>
            </a:pPr>
            <a:r>
              <a:rPr lang="en-US" sz="1050" dirty="0">
                <a:solidFill>
                  <a:srgbClr val="D7E5D8"/>
                </a:solidFill>
                <a:latin typeface="Syne" pitchFamily="34" charset="0"/>
                <a:ea typeface="Syne" pitchFamily="34" charset="-122"/>
                <a:cs typeface="Syne" pitchFamily="34" charset="-120"/>
              </a:rPr>
              <a:t>Aplique duas demãos de verniz marítimo, protegendo contra umidade</a:t>
            </a:r>
            <a:endParaRPr lang="en-US" sz="1050" dirty="0"/>
          </a:p>
        </p:txBody>
      </p:sp>
      <p:sp>
        <p:nvSpPr>
          <p:cNvPr id="22" name="Text 20"/>
          <p:cNvSpPr/>
          <p:nvPr/>
        </p:nvSpPr>
        <p:spPr>
          <a:xfrm>
            <a:off x="7499628" y="3807384"/>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4"/>
            </a:pPr>
            <a:r>
              <a:rPr lang="en-US" sz="1050" dirty="0">
                <a:solidFill>
                  <a:srgbClr val="D7E5D8"/>
                </a:solidFill>
                <a:latin typeface="Syne" pitchFamily="34" charset="0"/>
                <a:ea typeface="Syne" pitchFamily="34" charset="-122"/>
                <a:cs typeface="Syne" pitchFamily="34" charset="-120"/>
              </a:rPr>
              <a:t>Deixe secar completamente (pelo menos 24 horas)</a:t>
            </a:r>
            <a:endParaRPr lang="en-US" sz="1050" dirty="0"/>
          </a:p>
        </p:txBody>
      </p:sp>
      <p:sp>
        <p:nvSpPr>
          <p:cNvPr id="23" name="Text 21"/>
          <p:cNvSpPr/>
          <p:nvPr/>
        </p:nvSpPr>
        <p:spPr>
          <a:xfrm>
            <a:off x="7499628" y="4068964"/>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5"/>
            </a:pPr>
            <a:r>
              <a:rPr lang="en-US" sz="1050" dirty="0">
                <a:solidFill>
                  <a:srgbClr val="D7E5D8"/>
                </a:solidFill>
                <a:latin typeface="Syne" pitchFamily="34" charset="0"/>
                <a:ea typeface="Syne" pitchFamily="34" charset="-122"/>
                <a:cs typeface="Syne" pitchFamily="34" charset="-120"/>
              </a:rPr>
              <a:t>Corte a manta geotêxtil em retângulos um pouco maiores que os espaços do pallet</a:t>
            </a:r>
            <a:endParaRPr lang="en-US" sz="1050" dirty="0"/>
          </a:p>
        </p:txBody>
      </p:sp>
      <p:sp>
        <p:nvSpPr>
          <p:cNvPr id="24" name="Shape 22"/>
          <p:cNvSpPr/>
          <p:nvPr/>
        </p:nvSpPr>
        <p:spPr>
          <a:xfrm>
            <a:off x="469702" y="5967418"/>
            <a:ext cx="6795135" cy="134184"/>
          </a:xfrm>
          <a:prstGeom prst="roundRect">
            <a:avLst>
              <a:gd name="adj" fmla="val 42012"/>
            </a:avLst>
          </a:prstGeom>
          <a:solidFill>
            <a:srgbClr val="547808"/>
          </a:solidFill>
          <a:ln w="7620">
            <a:solidFill>
              <a:srgbClr val="6D9121"/>
            </a:solidFill>
            <a:prstDash val="solid"/>
          </a:ln>
        </p:spPr>
      </p:sp>
      <p:sp>
        <p:nvSpPr>
          <p:cNvPr id="25" name="Text 23"/>
          <p:cNvSpPr/>
          <p:nvPr/>
        </p:nvSpPr>
        <p:spPr>
          <a:xfrm>
            <a:off x="603885" y="6235785"/>
            <a:ext cx="1677710"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Montagem</a:t>
            </a:r>
            <a:endParaRPr lang="en-US" sz="1300" dirty="0"/>
          </a:p>
        </p:txBody>
      </p:sp>
      <p:sp>
        <p:nvSpPr>
          <p:cNvPr id="26" name="Text 24"/>
          <p:cNvSpPr/>
          <p:nvPr/>
        </p:nvSpPr>
        <p:spPr>
          <a:xfrm>
            <a:off x="603885" y="6525940"/>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1"/>
            </a:pPr>
            <a:r>
              <a:rPr lang="en-US" sz="1050" dirty="0">
                <a:solidFill>
                  <a:srgbClr val="D7E5D8"/>
                </a:solidFill>
                <a:latin typeface="Syne" pitchFamily="34" charset="0"/>
                <a:ea typeface="Syne" pitchFamily="34" charset="-122"/>
                <a:cs typeface="Syne" pitchFamily="34" charset="-120"/>
              </a:rPr>
              <a:t>Posicione o pallet na vertical (se necessário, remova algumas ripas para criar mais espaços)</a:t>
            </a:r>
            <a:endParaRPr lang="en-US" sz="1050" dirty="0"/>
          </a:p>
        </p:txBody>
      </p:sp>
      <p:sp>
        <p:nvSpPr>
          <p:cNvPr id="27" name="Text 25"/>
          <p:cNvSpPr/>
          <p:nvPr/>
        </p:nvSpPr>
        <p:spPr>
          <a:xfrm>
            <a:off x="603885" y="6787521"/>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2"/>
            </a:pPr>
            <a:r>
              <a:rPr lang="en-US" sz="1050" dirty="0">
                <a:solidFill>
                  <a:srgbClr val="D7E5D8"/>
                </a:solidFill>
                <a:latin typeface="Syne" pitchFamily="34" charset="0"/>
                <a:ea typeface="Syne" pitchFamily="34" charset="-122"/>
                <a:cs typeface="Syne" pitchFamily="34" charset="-120"/>
              </a:rPr>
              <a:t>Grampeie a manta geotêxtil na parte traseira e inferior de cada espaço, criando "bolsos"</a:t>
            </a:r>
            <a:endParaRPr lang="en-US" sz="1050" dirty="0"/>
          </a:p>
        </p:txBody>
      </p:sp>
      <p:sp>
        <p:nvSpPr>
          <p:cNvPr id="28" name="Text 26"/>
          <p:cNvSpPr/>
          <p:nvPr/>
        </p:nvSpPr>
        <p:spPr>
          <a:xfrm>
            <a:off x="603885" y="7049101"/>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3"/>
            </a:pPr>
            <a:r>
              <a:rPr lang="en-US" sz="1050" dirty="0">
                <a:solidFill>
                  <a:srgbClr val="D7E5D8"/>
                </a:solidFill>
                <a:latin typeface="Syne" pitchFamily="34" charset="0"/>
                <a:ea typeface="Syne" pitchFamily="34" charset="-122"/>
                <a:cs typeface="Syne" pitchFamily="34" charset="-120"/>
              </a:rPr>
              <a:t>Preencha cada bolso com substrato até 3/4 da capacidade</a:t>
            </a:r>
            <a:endParaRPr lang="en-US" sz="1050" dirty="0"/>
          </a:p>
        </p:txBody>
      </p:sp>
      <p:sp>
        <p:nvSpPr>
          <p:cNvPr id="29" name="Text 27"/>
          <p:cNvSpPr/>
          <p:nvPr/>
        </p:nvSpPr>
        <p:spPr>
          <a:xfrm>
            <a:off x="603885" y="7310682"/>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4"/>
            </a:pPr>
            <a:r>
              <a:rPr lang="en-US" sz="1050" dirty="0">
                <a:solidFill>
                  <a:srgbClr val="D7E5D8"/>
                </a:solidFill>
                <a:latin typeface="Syne" pitchFamily="34" charset="0"/>
                <a:ea typeface="Syne" pitchFamily="34" charset="-122"/>
                <a:cs typeface="Syne" pitchFamily="34" charset="-120"/>
              </a:rPr>
              <a:t>Faça pequenos furos na parte inferior da manta para drenagem</a:t>
            </a:r>
            <a:endParaRPr lang="en-US" sz="1050" dirty="0"/>
          </a:p>
        </p:txBody>
      </p:sp>
      <p:sp>
        <p:nvSpPr>
          <p:cNvPr id="30" name="Text 28"/>
          <p:cNvSpPr/>
          <p:nvPr/>
        </p:nvSpPr>
        <p:spPr>
          <a:xfrm>
            <a:off x="603885" y="7572263"/>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5"/>
            </a:pPr>
            <a:r>
              <a:rPr lang="en-US" sz="1050" dirty="0">
                <a:solidFill>
                  <a:srgbClr val="D7E5D8"/>
                </a:solidFill>
                <a:latin typeface="Syne" pitchFamily="34" charset="0"/>
                <a:ea typeface="Syne" pitchFamily="34" charset="-122"/>
                <a:cs typeface="Syne" pitchFamily="34" charset="-120"/>
              </a:rPr>
              <a:t>Coloque uma bandeja ou recipiente na base para coletar o excesso de água</a:t>
            </a:r>
            <a:endParaRPr lang="en-US" sz="1050" dirty="0"/>
          </a:p>
        </p:txBody>
      </p:sp>
      <p:sp>
        <p:nvSpPr>
          <p:cNvPr id="31" name="Shape 29"/>
          <p:cNvSpPr/>
          <p:nvPr/>
        </p:nvSpPr>
        <p:spPr>
          <a:xfrm>
            <a:off x="7365444" y="5766083"/>
            <a:ext cx="6795135" cy="134184"/>
          </a:xfrm>
          <a:prstGeom prst="roundRect">
            <a:avLst>
              <a:gd name="adj" fmla="val 42012"/>
            </a:avLst>
          </a:prstGeom>
          <a:solidFill>
            <a:srgbClr val="547808"/>
          </a:solidFill>
          <a:ln w="7620">
            <a:solidFill>
              <a:srgbClr val="6D9121"/>
            </a:solidFill>
            <a:prstDash val="solid"/>
          </a:ln>
        </p:spPr>
      </p:sp>
      <p:sp>
        <p:nvSpPr>
          <p:cNvPr id="32" name="Text 30"/>
          <p:cNvSpPr/>
          <p:nvPr/>
        </p:nvSpPr>
        <p:spPr>
          <a:xfrm>
            <a:off x="7499628" y="6034450"/>
            <a:ext cx="2942511"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Plantio e Manutenção</a:t>
            </a:r>
            <a:endParaRPr lang="en-US" sz="1300" dirty="0"/>
          </a:p>
        </p:txBody>
      </p:sp>
      <p:sp>
        <p:nvSpPr>
          <p:cNvPr id="33" name="Text 31"/>
          <p:cNvSpPr/>
          <p:nvPr/>
        </p:nvSpPr>
        <p:spPr>
          <a:xfrm>
            <a:off x="7499628" y="6324606"/>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1"/>
            </a:pPr>
            <a:r>
              <a:rPr lang="en-US" sz="1050" dirty="0">
                <a:solidFill>
                  <a:srgbClr val="D7E5D8"/>
                </a:solidFill>
                <a:latin typeface="Syne" pitchFamily="34" charset="0"/>
                <a:ea typeface="Syne" pitchFamily="34" charset="-122"/>
                <a:cs typeface="Syne" pitchFamily="34" charset="-120"/>
              </a:rPr>
              <a:t>Plante as mudas nos bolsos, começando pelas mais baixas</a:t>
            </a:r>
            <a:endParaRPr lang="en-US" sz="1050" dirty="0"/>
          </a:p>
        </p:txBody>
      </p:sp>
      <p:sp>
        <p:nvSpPr>
          <p:cNvPr id="34" name="Text 32"/>
          <p:cNvSpPr/>
          <p:nvPr/>
        </p:nvSpPr>
        <p:spPr>
          <a:xfrm>
            <a:off x="7499628" y="6586186"/>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2"/>
            </a:pPr>
            <a:r>
              <a:rPr lang="en-US" sz="1050" dirty="0">
                <a:solidFill>
                  <a:srgbClr val="D7E5D8"/>
                </a:solidFill>
                <a:latin typeface="Syne" pitchFamily="34" charset="0"/>
                <a:ea typeface="Syne" pitchFamily="34" charset="-122"/>
                <a:cs typeface="Syne" pitchFamily="34" charset="-120"/>
              </a:rPr>
              <a:t>Regue abundantemente na primeira vez</a:t>
            </a:r>
            <a:endParaRPr lang="en-US" sz="1050" dirty="0"/>
          </a:p>
        </p:txBody>
      </p:sp>
      <p:sp>
        <p:nvSpPr>
          <p:cNvPr id="35" name="Text 33"/>
          <p:cNvSpPr/>
          <p:nvPr/>
        </p:nvSpPr>
        <p:spPr>
          <a:xfrm>
            <a:off x="7499628" y="6847767"/>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3"/>
            </a:pPr>
            <a:r>
              <a:rPr lang="en-US" sz="1050" dirty="0">
                <a:solidFill>
                  <a:srgbClr val="D7E5D8"/>
                </a:solidFill>
                <a:latin typeface="Syne" pitchFamily="34" charset="0"/>
                <a:ea typeface="Syne" pitchFamily="34" charset="-122"/>
                <a:cs typeface="Syne" pitchFamily="34" charset="-120"/>
              </a:rPr>
              <a:t>Fixe o pallet na parede escolhida, certificando-se da resistência</a:t>
            </a:r>
            <a:endParaRPr lang="en-US" sz="1050" dirty="0"/>
          </a:p>
        </p:txBody>
      </p:sp>
      <p:sp>
        <p:nvSpPr>
          <p:cNvPr id="36" name="Text 34"/>
          <p:cNvSpPr/>
          <p:nvPr/>
        </p:nvSpPr>
        <p:spPr>
          <a:xfrm>
            <a:off x="7499628" y="7109347"/>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4"/>
            </a:pPr>
            <a:r>
              <a:rPr lang="en-US" sz="1050" dirty="0">
                <a:solidFill>
                  <a:srgbClr val="D7E5D8"/>
                </a:solidFill>
                <a:latin typeface="Syne" pitchFamily="34" charset="0"/>
                <a:ea typeface="Syne" pitchFamily="34" charset="-122"/>
                <a:cs typeface="Syne" pitchFamily="34" charset="-120"/>
              </a:rPr>
              <a:t>Regue regularmente, verificando a umidade do substrato</a:t>
            </a:r>
            <a:endParaRPr lang="en-US" sz="1050" dirty="0"/>
          </a:p>
        </p:txBody>
      </p:sp>
      <p:sp>
        <p:nvSpPr>
          <p:cNvPr id="37" name="Text 35"/>
          <p:cNvSpPr/>
          <p:nvPr/>
        </p:nvSpPr>
        <p:spPr>
          <a:xfrm>
            <a:off x="7499628" y="7370928"/>
            <a:ext cx="65267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5"/>
            </a:pPr>
            <a:r>
              <a:rPr lang="en-US" sz="1050" dirty="0">
                <a:solidFill>
                  <a:srgbClr val="D7E5D8"/>
                </a:solidFill>
                <a:latin typeface="Syne" pitchFamily="34" charset="0"/>
                <a:ea typeface="Syne" pitchFamily="34" charset="-122"/>
                <a:cs typeface="Syne" pitchFamily="34" charset="-120"/>
              </a:rPr>
              <a:t>Após um mês, comece a aplicar fertilizante líquido quinzenalmente</a:t>
            </a:r>
            <a:endParaRPr lang="en-US" sz="1050" dirty="0"/>
          </a:p>
        </p:txBody>
      </p:sp>
      <p:sp>
        <p:nvSpPr>
          <p:cNvPr id="38" name="Text 36"/>
          <p:cNvSpPr/>
          <p:nvPr/>
        </p:nvSpPr>
        <p:spPr>
          <a:xfrm>
            <a:off x="469702" y="8122451"/>
            <a:ext cx="6343531"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Projeto 2: Horta Vertical Suspensa para Cozinha</a:t>
            </a:r>
            <a:endParaRPr lang="en-US" sz="1300" dirty="0"/>
          </a:p>
        </p:txBody>
      </p:sp>
      <p:sp>
        <p:nvSpPr>
          <p:cNvPr id="39" name="Text 37"/>
          <p:cNvSpPr/>
          <p:nvPr/>
        </p:nvSpPr>
        <p:spPr>
          <a:xfrm>
            <a:off x="469702" y="8533455"/>
            <a:ext cx="13690878" cy="214670"/>
          </a:xfrm>
          <a:prstGeom prst="rect">
            <a:avLst/>
          </a:prstGeom>
          <a:noFill/>
          <a:ln/>
        </p:spPr>
        <p:txBody>
          <a:bodyPr wrap="non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Uma solução prática e elegante para cultivar temperos frescos, ideal para espaços compactos.</a:t>
            </a:r>
            <a:endParaRPr lang="en-US" sz="1050" dirty="0"/>
          </a:p>
        </p:txBody>
      </p:sp>
      <p:sp>
        <p:nvSpPr>
          <p:cNvPr id="40" name="Shape 38"/>
          <p:cNvSpPr/>
          <p:nvPr/>
        </p:nvSpPr>
        <p:spPr>
          <a:xfrm>
            <a:off x="7307461" y="8899096"/>
            <a:ext cx="15240" cy="5703575"/>
          </a:xfrm>
          <a:prstGeom prst="roundRect">
            <a:avLst>
              <a:gd name="adj" fmla="val 369908"/>
            </a:avLst>
          </a:prstGeom>
          <a:solidFill>
            <a:srgbClr val="6D9121"/>
          </a:solidFill>
          <a:ln/>
        </p:spPr>
      </p:sp>
      <p:sp>
        <p:nvSpPr>
          <p:cNvPr id="41" name="Shape 39"/>
          <p:cNvSpPr/>
          <p:nvPr/>
        </p:nvSpPr>
        <p:spPr>
          <a:xfrm>
            <a:off x="6776680" y="9042448"/>
            <a:ext cx="402669" cy="15240"/>
          </a:xfrm>
          <a:prstGeom prst="roundRect">
            <a:avLst>
              <a:gd name="adj" fmla="val 369908"/>
            </a:avLst>
          </a:prstGeom>
          <a:solidFill>
            <a:srgbClr val="6D9121"/>
          </a:solidFill>
          <a:ln/>
        </p:spPr>
      </p:sp>
      <p:sp>
        <p:nvSpPr>
          <p:cNvPr id="42" name="Shape 40"/>
          <p:cNvSpPr/>
          <p:nvPr/>
        </p:nvSpPr>
        <p:spPr>
          <a:xfrm>
            <a:off x="7164110" y="8899096"/>
            <a:ext cx="301943" cy="301943"/>
          </a:xfrm>
          <a:prstGeom prst="roundRect">
            <a:avLst>
              <a:gd name="adj" fmla="val 18670"/>
            </a:avLst>
          </a:prstGeom>
          <a:solidFill>
            <a:srgbClr val="547808"/>
          </a:solidFill>
          <a:ln w="7620">
            <a:solidFill>
              <a:srgbClr val="6D9121"/>
            </a:solidFill>
            <a:prstDash val="solid"/>
          </a:ln>
        </p:spPr>
      </p:sp>
      <p:sp>
        <p:nvSpPr>
          <p:cNvPr id="43" name="Text 41"/>
          <p:cNvSpPr/>
          <p:nvPr/>
        </p:nvSpPr>
        <p:spPr>
          <a:xfrm>
            <a:off x="7214414" y="8924278"/>
            <a:ext cx="201335" cy="251579"/>
          </a:xfrm>
          <a:prstGeom prst="rect">
            <a:avLst/>
          </a:prstGeom>
          <a:noFill/>
          <a:ln/>
        </p:spPr>
        <p:txBody>
          <a:bodyPr wrap="none" lIns="0" tIns="0" rIns="0" bIns="0" rtlCol="0" anchor="t"/>
          <a:lstStyle/>
          <a:p>
            <a:pPr algn="ctr" indent="0" marL="0">
              <a:lnSpc>
                <a:spcPts val="1550"/>
              </a:lnSpc>
              <a:buNone/>
            </a:pPr>
            <a:r>
              <a:rPr lang="en-US" sz="1550" b="1" dirty="0">
                <a:solidFill>
                  <a:srgbClr val="FFFFFF"/>
                </a:solidFill>
                <a:latin typeface="Syne Extra Bold" pitchFamily="34" charset="0"/>
                <a:ea typeface="Syne Extra Bold" pitchFamily="34" charset="-122"/>
                <a:cs typeface="Syne Extra Bold" pitchFamily="34" charset="-120"/>
              </a:rPr>
              <a:t>1</a:t>
            </a:r>
            <a:endParaRPr lang="en-US" sz="1550" dirty="0"/>
          </a:p>
        </p:txBody>
      </p:sp>
      <p:sp>
        <p:nvSpPr>
          <p:cNvPr id="44" name="Text 42"/>
          <p:cNvSpPr/>
          <p:nvPr/>
        </p:nvSpPr>
        <p:spPr>
          <a:xfrm>
            <a:off x="3696057" y="8945173"/>
            <a:ext cx="2947987" cy="209669"/>
          </a:xfrm>
          <a:prstGeom prst="rect">
            <a:avLst/>
          </a:prstGeom>
          <a:noFill/>
          <a:ln/>
        </p:spPr>
        <p:txBody>
          <a:bodyPr wrap="none" lIns="0" tIns="0" rIns="0" bIns="0" rtlCol="0" anchor="t"/>
          <a:lstStyle/>
          <a:p>
            <a:pPr algn="r"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Materiais Necessários</a:t>
            </a:r>
            <a:endParaRPr lang="en-US" sz="1300" dirty="0"/>
          </a:p>
        </p:txBody>
      </p:sp>
      <p:sp>
        <p:nvSpPr>
          <p:cNvPr id="45" name="Text 43"/>
          <p:cNvSpPr/>
          <p:nvPr/>
        </p:nvSpPr>
        <p:spPr>
          <a:xfrm>
            <a:off x="469702" y="9235329"/>
            <a:ext cx="6174343"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Tubo de PVC de 100mm (2 metros)</a:t>
            </a:r>
            <a:endParaRPr lang="en-US" sz="1050" dirty="0"/>
          </a:p>
        </p:txBody>
      </p:sp>
      <p:sp>
        <p:nvSpPr>
          <p:cNvPr id="46" name="Text 44"/>
          <p:cNvSpPr/>
          <p:nvPr/>
        </p:nvSpPr>
        <p:spPr>
          <a:xfrm>
            <a:off x="469702" y="9496910"/>
            <a:ext cx="6174343"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Serra para cortar o PVC</a:t>
            </a:r>
            <a:endParaRPr lang="en-US" sz="1050" dirty="0"/>
          </a:p>
        </p:txBody>
      </p:sp>
      <p:sp>
        <p:nvSpPr>
          <p:cNvPr id="47" name="Text 45"/>
          <p:cNvSpPr/>
          <p:nvPr/>
        </p:nvSpPr>
        <p:spPr>
          <a:xfrm>
            <a:off x="469702" y="9758490"/>
            <a:ext cx="6174343"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Lixa fina</a:t>
            </a:r>
            <a:endParaRPr lang="en-US" sz="1050" dirty="0"/>
          </a:p>
        </p:txBody>
      </p:sp>
      <p:sp>
        <p:nvSpPr>
          <p:cNvPr id="48" name="Text 46"/>
          <p:cNvSpPr/>
          <p:nvPr/>
        </p:nvSpPr>
        <p:spPr>
          <a:xfrm>
            <a:off x="469702" y="10020071"/>
            <a:ext cx="6174343"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Tinta spray própria para plástico</a:t>
            </a:r>
            <a:endParaRPr lang="en-US" sz="1050" dirty="0"/>
          </a:p>
        </p:txBody>
      </p:sp>
      <p:sp>
        <p:nvSpPr>
          <p:cNvPr id="49" name="Text 47"/>
          <p:cNvSpPr/>
          <p:nvPr/>
        </p:nvSpPr>
        <p:spPr>
          <a:xfrm>
            <a:off x="469702" y="10281651"/>
            <a:ext cx="6174343"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Broca para furos</a:t>
            </a:r>
            <a:endParaRPr lang="en-US" sz="1050" dirty="0"/>
          </a:p>
        </p:txBody>
      </p:sp>
      <p:sp>
        <p:nvSpPr>
          <p:cNvPr id="50" name="Text 48"/>
          <p:cNvSpPr/>
          <p:nvPr/>
        </p:nvSpPr>
        <p:spPr>
          <a:xfrm>
            <a:off x="469702" y="10543232"/>
            <a:ext cx="6174343"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Corrente de metal leve (2 metros)</a:t>
            </a:r>
            <a:endParaRPr lang="en-US" sz="1050" dirty="0"/>
          </a:p>
        </p:txBody>
      </p:sp>
      <p:sp>
        <p:nvSpPr>
          <p:cNvPr id="51" name="Text 49"/>
          <p:cNvSpPr/>
          <p:nvPr/>
        </p:nvSpPr>
        <p:spPr>
          <a:xfrm>
            <a:off x="469702" y="10804812"/>
            <a:ext cx="6174343"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Ganchos de teto com bucha</a:t>
            </a:r>
            <a:endParaRPr lang="en-US" sz="1050" dirty="0"/>
          </a:p>
        </p:txBody>
      </p:sp>
      <p:sp>
        <p:nvSpPr>
          <p:cNvPr id="52" name="Text 50"/>
          <p:cNvSpPr/>
          <p:nvPr/>
        </p:nvSpPr>
        <p:spPr>
          <a:xfrm>
            <a:off x="469702" y="11066393"/>
            <a:ext cx="6174343"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Substrato para plantas (5 litros)</a:t>
            </a:r>
            <a:endParaRPr lang="en-US" sz="1050" dirty="0"/>
          </a:p>
        </p:txBody>
      </p:sp>
      <p:sp>
        <p:nvSpPr>
          <p:cNvPr id="53" name="Text 51"/>
          <p:cNvSpPr/>
          <p:nvPr/>
        </p:nvSpPr>
        <p:spPr>
          <a:xfrm>
            <a:off x="469702" y="11327973"/>
            <a:ext cx="6174343"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6-8 mudas de ervas culinárias</a:t>
            </a:r>
            <a:endParaRPr lang="en-US" sz="1050" dirty="0"/>
          </a:p>
        </p:txBody>
      </p:sp>
      <p:sp>
        <p:nvSpPr>
          <p:cNvPr id="54" name="Text 52"/>
          <p:cNvSpPr/>
          <p:nvPr/>
        </p:nvSpPr>
        <p:spPr>
          <a:xfrm>
            <a:off x="469702" y="11589554"/>
            <a:ext cx="6174343"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Etiquetas decorativas (opcional)</a:t>
            </a:r>
            <a:endParaRPr lang="en-US" sz="1050" dirty="0"/>
          </a:p>
        </p:txBody>
      </p:sp>
      <p:sp>
        <p:nvSpPr>
          <p:cNvPr id="55" name="Shape 53"/>
          <p:cNvSpPr/>
          <p:nvPr/>
        </p:nvSpPr>
        <p:spPr>
          <a:xfrm>
            <a:off x="7450812" y="9847668"/>
            <a:ext cx="402669" cy="15240"/>
          </a:xfrm>
          <a:prstGeom prst="roundRect">
            <a:avLst>
              <a:gd name="adj" fmla="val 369908"/>
            </a:avLst>
          </a:prstGeom>
          <a:solidFill>
            <a:srgbClr val="6D9121"/>
          </a:solidFill>
          <a:ln/>
        </p:spPr>
      </p:sp>
      <p:sp>
        <p:nvSpPr>
          <p:cNvPr id="56" name="Shape 54"/>
          <p:cNvSpPr/>
          <p:nvPr/>
        </p:nvSpPr>
        <p:spPr>
          <a:xfrm>
            <a:off x="7164110" y="9704317"/>
            <a:ext cx="301943" cy="301943"/>
          </a:xfrm>
          <a:prstGeom prst="roundRect">
            <a:avLst>
              <a:gd name="adj" fmla="val 18670"/>
            </a:avLst>
          </a:prstGeom>
          <a:solidFill>
            <a:srgbClr val="547808"/>
          </a:solidFill>
          <a:ln w="7620">
            <a:solidFill>
              <a:srgbClr val="6D9121"/>
            </a:solidFill>
            <a:prstDash val="solid"/>
          </a:ln>
        </p:spPr>
      </p:sp>
      <p:sp>
        <p:nvSpPr>
          <p:cNvPr id="57" name="Text 55"/>
          <p:cNvSpPr/>
          <p:nvPr/>
        </p:nvSpPr>
        <p:spPr>
          <a:xfrm>
            <a:off x="7214414" y="9729498"/>
            <a:ext cx="201335" cy="251579"/>
          </a:xfrm>
          <a:prstGeom prst="rect">
            <a:avLst/>
          </a:prstGeom>
          <a:noFill/>
          <a:ln/>
        </p:spPr>
        <p:txBody>
          <a:bodyPr wrap="none" lIns="0" tIns="0" rIns="0" bIns="0" rtlCol="0" anchor="t"/>
          <a:lstStyle/>
          <a:p>
            <a:pPr algn="ctr" indent="0" marL="0">
              <a:lnSpc>
                <a:spcPts val="1550"/>
              </a:lnSpc>
              <a:buNone/>
            </a:pPr>
            <a:r>
              <a:rPr lang="en-US" sz="1550" b="1" dirty="0">
                <a:solidFill>
                  <a:srgbClr val="FFFFFF"/>
                </a:solidFill>
                <a:latin typeface="Syne Extra Bold" pitchFamily="34" charset="0"/>
                <a:ea typeface="Syne Extra Bold" pitchFamily="34" charset="-122"/>
                <a:cs typeface="Syne Extra Bold" pitchFamily="34" charset="-120"/>
              </a:rPr>
              <a:t>2</a:t>
            </a:r>
            <a:endParaRPr lang="en-US" sz="1550" dirty="0"/>
          </a:p>
        </p:txBody>
      </p:sp>
      <p:sp>
        <p:nvSpPr>
          <p:cNvPr id="58" name="Text 56"/>
          <p:cNvSpPr/>
          <p:nvPr/>
        </p:nvSpPr>
        <p:spPr>
          <a:xfrm>
            <a:off x="7986117" y="9750394"/>
            <a:ext cx="3010495"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Preparação dos Vasos</a:t>
            </a:r>
            <a:endParaRPr lang="en-US" sz="1300" dirty="0"/>
          </a:p>
        </p:txBody>
      </p:sp>
      <p:sp>
        <p:nvSpPr>
          <p:cNvPr id="59" name="Text 57"/>
          <p:cNvSpPr/>
          <p:nvPr/>
        </p:nvSpPr>
        <p:spPr>
          <a:xfrm>
            <a:off x="7986117" y="10040549"/>
            <a:ext cx="6174462"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1"/>
            </a:pPr>
            <a:r>
              <a:rPr lang="en-US" sz="1050" dirty="0">
                <a:solidFill>
                  <a:srgbClr val="D7E5D8"/>
                </a:solidFill>
                <a:latin typeface="Syne" pitchFamily="34" charset="0"/>
                <a:ea typeface="Syne" pitchFamily="34" charset="-122"/>
                <a:cs typeface="Syne" pitchFamily="34" charset="-120"/>
              </a:rPr>
              <a:t>Corte o tubo de PVC em 6-8 segmentos de 15-20cm cada</a:t>
            </a:r>
            <a:endParaRPr lang="en-US" sz="1050" dirty="0"/>
          </a:p>
        </p:txBody>
      </p:sp>
      <p:sp>
        <p:nvSpPr>
          <p:cNvPr id="60" name="Text 58"/>
          <p:cNvSpPr/>
          <p:nvPr/>
        </p:nvSpPr>
        <p:spPr>
          <a:xfrm>
            <a:off x="7986117" y="10302130"/>
            <a:ext cx="6174462"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2"/>
            </a:pPr>
            <a:r>
              <a:rPr lang="en-US" sz="1050" dirty="0">
                <a:solidFill>
                  <a:srgbClr val="D7E5D8"/>
                </a:solidFill>
                <a:latin typeface="Syne" pitchFamily="34" charset="0"/>
                <a:ea typeface="Syne" pitchFamily="34" charset="-122"/>
                <a:cs typeface="Syne" pitchFamily="34" charset="-120"/>
              </a:rPr>
              <a:t>Lixe as bordas para remover imperfeições</a:t>
            </a:r>
            <a:endParaRPr lang="en-US" sz="1050" dirty="0"/>
          </a:p>
        </p:txBody>
      </p:sp>
      <p:sp>
        <p:nvSpPr>
          <p:cNvPr id="61" name="Text 59"/>
          <p:cNvSpPr/>
          <p:nvPr/>
        </p:nvSpPr>
        <p:spPr>
          <a:xfrm>
            <a:off x="7986117" y="10563710"/>
            <a:ext cx="6174462"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3"/>
            </a:pPr>
            <a:r>
              <a:rPr lang="en-US" sz="1050" dirty="0">
                <a:solidFill>
                  <a:srgbClr val="D7E5D8"/>
                </a:solidFill>
                <a:latin typeface="Syne" pitchFamily="34" charset="0"/>
                <a:ea typeface="Syne" pitchFamily="34" charset="-122"/>
                <a:cs typeface="Syne" pitchFamily="34" charset="-120"/>
              </a:rPr>
              <a:t>Faça 3-4 furos na base de cada segmento para drenagem</a:t>
            </a:r>
            <a:endParaRPr lang="en-US" sz="1050" dirty="0"/>
          </a:p>
        </p:txBody>
      </p:sp>
      <p:sp>
        <p:nvSpPr>
          <p:cNvPr id="62" name="Text 60"/>
          <p:cNvSpPr/>
          <p:nvPr/>
        </p:nvSpPr>
        <p:spPr>
          <a:xfrm>
            <a:off x="7986117" y="10825291"/>
            <a:ext cx="6174462"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4"/>
            </a:pPr>
            <a:r>
              <a:rPr lang="en-US" sz="1050" dirty="0">
                <a:solidFill>
                  <a:srgbClr val="D7E5D8"/>
                </a:solidFill>
                <a:latin typeface="Syne" pitchFamily="34" charset="0"/>
                <a:ea typeface="Syne" pitchFamily="34" charset="-122"/>
                <a:cs typeface="Syne" pitchFamily="34" charset="-120"/>
              </a:rPr>
              <a:t>Pinte os tubos com a cor desejada e deixe secar completamente</a:t>
            </a:r>
            <a:endParaRPr lang="en-US" sz="1050" dirty="0"/>
          </a:p>
        </p:txBody>
      </p:sp>
      <p:sp>
        <p:nvSpPr>
          <p:cNvPr id="63" name="Text 61"/>
          <p:cNvSpPr/>
          <p:nvPr/>
        </p:nvSpPr>
        <p:spPr>
          <a:xfrm>
            <a:off x="7986117" y="11086872"/>
            <a:ext cx="6174462"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5"/>
            </a:pPr>
            <a:r>
              <a:rPr lang="en-US" sz="1050" dirty="0">
                <a:solidFill>
                  <a:srgbClr val="D7E5D8"/>
                </a:solidFill>
                <a:latin typeface="Syne" pitchFamily="34" charset="0"/>
                <a:ea typeface="Syne" pitchFamily="34" charset="-122"/>
                <a:cs typeface="Syne" pitchFamily="34" charset="-120"/>
              </a:rPr>
              <a:t>Faça dois furos opostos na borda superior de cada tubo para passar a corrente</a:t>
            </a:r>
            <a:endParaRPr lang="en-US" sz="1050" dirty="0"/>
          </a:p>
        </p:txBody>
      </p:sp>
      <p:sp>
        <p:nvSpPr>
          <p:cNvPr id="64" name="Shape 62"/>
          <p:cNvSpPr/>
          <p:nvPr/>
        </p:nvSpPr>
        <p:spPr>
          <a:xfrm>
            <a:off x="6776680" y="12215942"/>
            <a:ext cx="402669" cy="15240"/>
          </a:xfrm>
          <a:prstGeom prst="roundRect">
            <a:avLst>
              <a:gd name="adj" fmla="val 369908"/>
            </a:avLst>
          </a:prstGeom>
          <a:solidFill>
            <a:srgbClr val="6D9121"/>
          </a:solidFill>
          <a:ln/>
        </p:spPr>
      </p:sp>
      <p:sp>
        <p:nvSpPr>
          <p:cNvPr id="65" name="Shape 63"/>
          <p:cNvSpPr/>
          <p:nvPr/>
        </p:nvSpPr>
        <p:spPr>
          <a:xfrm>
            <a:off x="7164110" y="12072591"/>
            <a:ext cx="301943" cy="301943"/>
          </a:xfrm>
          <a:prstGeom prst="roundRect">
            <a:avLst>
              <a:gd name="adj" fmla="val 18670"/>
            </a:avLst>
          </a:prstGeom>
          <a:solidFill>
            <a:srgbClr val="547808"/>
          </a:solidFill>
          <a:ln w="7620">
            <a:solidFill>
              <a:srgbClr val="6D9121"/>
            </a:solidFill>
            <a:prstDash val="solid"/>
          </a:ln>
        </p:spPr>
      </p:sp>
      <p:sp>
        <p:nvSpPr>
          <p:cNvPr id="66" name="Text 64"/>
          <p:cNvSpPr/>
          <p:nvPr/>
        </p:nvSpPr>
        <p:spPr>
          <a:xfrm>
            <a:off x="7214414" y="12097773"/>
            <a:ext cx="201335" cy="251579"/>
          </a:xfrm>
          <a:prstGeom prst="rect">
            <a:avLst/>
          </a:prstGeom>
          <a:noFill/>
          <a:ln/>
        </p:spPr>
        <p:txBody>
          <a:bodyPr wrap="none" lIns="0" tIns="0" rIns="0" bIns="0" rtlCol="0" anchor="t"/>
          <a:lstStyle/>
          <a:p>
            <a:pPr algn="ctr" indent="0" marL="0">
              <a:lnSpc>
                <a:spcPts val="1550"/>
              </a:lnSpc>
              <a:buNone/>
            </a:pPr>
            <a:r>
              <a:rPr lang="en-US" sz="1550" b="1" dirty="0">
                <a:solidFill>
                  <a:srgbClr val="FFFFFF"/>
                </a:solidFill>
                <a:latin typeface="Syne Extra Bold" pitchFamily="34" charset="0"/>
                <a:ea typeface="Syne Extra Bold" pitchFamily="34" charset="-122"/>
                <a:cs typeface="Syne Extra Bold" pitchFamily="34" charset="-120"/>
              </a:rPr>
              <a:t>3</a:t>
            </a:r>
            <a:endParaRPr lang="en-US" sz="1550" dirty="0"/>
          </a:p>
        </p:txBody>
      </p:sp>
      <p:sp>
        <p:nvSpPr>
          <p:cNvPr id="67" name="Text 65"/>
          <p:cNvSpPr/>
          <p:nvPr/>
        </p:nvSpPr>
        <p:spPr>
          <a:xfrm>
            <a:off x="3446026" y="12118668"/>
            <a:ext cx="3198019" cy="209669"/>
          </a:xfrm>
          <a:prstGeom prst="rect">
            <a:avLst/>
          </a:prstGeom>
          <a:noFill/>
          <a:ln/>
        </p:spPr>
        <p:txBody>
          <a:bodyPr wrap="none" lIns="0" tIns="0" rIns="0" bIns="0" rtlCol="0" anchor="t"/>
          <a:lstStyle/>
          <a:p>
            <a:pPr algn="r"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Montagem da Estrutura</a:t>
            </a:r>
            <a:endParaRPr lang="en-US" sz="1300" dirty="0"/>
          </a:p>
        </p:txBody>
      </p:sp>
      <p:sp>
        <p:nvSpPr>
          <p:cNvPr id="68" name="Text 66"/>
          <p:cNvSpPr/>
          <p:nvPr/>
        </p:nvSpPr>
        <p:spPr>
          <a:xfrm>
            <a:off x="469702" y="12408824"/>
            <a:ext cx="6174343"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1"/>
            </a:pPr>
            <a:r>
              <a:rPr lang="en-US" sz="1050" dirty="0">
                <a:solidFill>
                  <a:srgbClr val="D7E5D8"/>
                </a:solidFill>
                <a:latin typeface="Syne" pitchFamily="34" charset="0"/>
                <a:ea typeface="Syne" pitchFamily="34" charset="-122"/>
                <a:cs typeface="Syne" pitchFamily="34" charset="-120"/>
              </a:rPr>
              <a:t>Passe a corrente pelos furos, criando alças para cada vaso</a:t>
            </a:r>
            <a:endParaRPr lang="en-US" sz="1050" dirty="0"/>
          </a:p>
        </p:txBody>
      </p:sp>
      <p:sp>
        <p:nvSpPr>
          <p:cNvPr id="69" name="Text 67"/>
          <p:cNvSpPr/>
          <p:nvPr/>
        </p:nvSpPr>
        <p:spPr>
          <a:xfrm>
            <a:off x="469702" y="12670404"/>
            <a:ext cx="6174343"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2"/>
            </a:pPr>
            <a:r>
              <a:rPr lang="en-US" sz="1050" dirty="0">
                <a:solidFill>
                  <a:srgbClr val="D7E5D8"/>
                </a:solidFill>
                <a:latin typeface="Syne" pitchFamily="34" charset="0"/>
                <a:ea typeface="Syne" pitchFamily="34" charset="-122"/>
                <a:cs typeface="Syne" pitchFamily="34" charset="-120"/>
              </a:rPr>
              <a:t>Determine a altura ideal para cada vaso, considerando o crescimento das plantas</a:t>
            </a:r>
            <a:endParaRPr lang="en-US" sz="1050" dirty="0"/>
          </a:p>
        </p:txBody>
      </p:sp>
      <p:sp>
        <p:nvSpPr>
          <p:cNvPr id="70" name="Text 68"/>
          <p:cNvSpPr/>
          <p:nvPr/>
        </p:nvSpPr>
        <p:spPr>
          <a:xfrm>
            <a:off x="469702" y="12931985"/>
            <a:ext cx="6174343"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3"/>
            </a:pPr>
            <a:r>
              <a:rPr lang="en-US" sz="1050" dirty="0">
                <a:solidFill>
                  <a:srgbClr val="D7E5D8"/>
                </a:solidFill>
                <a:latin typeface="Syne" pitchFamily="34" charset="0"/>
                <a:ea typeface="Syne" pitchFamily="34" charset="-122"/>
                <a:cs typeface="Syne" pitchFamily="34" charset="-120"/>
              </a:rPr>
              <a:t>Instale os ganchos no teto, garantindo que estejam em vigas ou usando buchas adequadas</a:t>
            </a:r>
            <a:endParaRPr lang="en-US" sz="1050" dirty="0"/>
          </a:p>
        </p:txBody>
      </p:sp>
      <p:sp>
        <p:nvSpPr>
          <p:cNvPr id="71" name="Text 69"/>
          <p:cNvSpPr/>
          <p:nvPr/>
        </p:nvSpPr>
        <p:spPr>
          <a:xfrm>
            <a:off x="469702" y="13193565"/>
            <a:ext cx="6174343"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4"/>
            </a:pPr>
            <a:r>
              <a:rPr lang="en-US" sz="1050" dirty="0">
                <a:solidFill>
                  <a:srgbClr val="D7E5D8"/>
                </a:solidFill>
                <a:latin typeface="Syne" pitchFamily="34" charset="0"/>
                <a:ea typeface="Syne" pitchFamily="34" charset="-122"/>
                <a:cs typeface="Syne" pitchFamily="34" charset="-120"/>
              </a:rPr>
              <a:t>Pendure a estrutura completa, verificando se está nivelada e estável</a:t>
            </a:r>
            <a:endParaRPr lang="en-US" sz="1050" dirty="0"/>
          </a:p>
        </p:txBody>
      </p:sp>
      <p:sp>
        <p:nvSpPr>
          <p:cNvPr id="72" name="Shape 70"/>
          <p:cNvSpPr/>
          <p:nvPr/>
        </p:nvSpPr>
        <p:spPr>
          <a:xfrm>
            <a:off x="7450812" y="13148798"/>
            <a:ext cx="402669" cy="15240"/>
          </a:xfrm>
          <a:prstGeom prst="roundRect">
            <a:avLst>
              <a:gd name="adj" fmla="val 369908"/>
            </a:avLst>
          </a:prstGeom>
          <a:solidFill>
            <a:srgbClr val="6D9121"/>
          </a:solidFill>
          <a:ln/>
        </p:spPr>
      </p:sp>
      <p:sp>
        <p:nvSpPr>
          <p:cNvPr id="73" name="Shape 71"/>
          <p:cNvSpPr/>
          <p:nvPr/>
        </p:nvSpPr>
        <p:spPr>
          <a:xfrm>
            <a:off x="7164110" y="13005446"/>
            <a:ext cx="301943" cy="301943"/>
          </a:xfrm>
          <a:prstGeom prst="roundRect">
            <a:avLst>
              <a:gd name="adj" fmla="val 18670"/>
            </a:avLst>
          </a:prstGeom>
          <a:solidFill>
            <a:srgbClr val="547808"/>
          </a:solidFill>
          <a:ln w="7620">
            <a:solidFill>
              <a:srgbClr val="6D9121"/>
            </a:solidFill>
            <a:prstDash val="solid"/>
          </a:ln>
        </p:spPr>
      </p:sp>
      <p:sp>
        <p:nvSpPr>
          <p:cNvPr id="74" name="Text 72"/>
          <p:cNvSpPr/>
          <p:nvPr/>
        </p:nvSpPr>
        <p:spPr>
          <a:xfrm>
            <a:off x="7214414" y="13030628"/>
            <a:ext cx="201335" cy="251579"/>
          </a:xfrm>
          <a:prstGeom prst="rect">
            <a:avLst/>
          </a:prstGeom>
          <a:noFill/>
          <a:ln/>
        </p:spPr>
        <p:txBody>
          <a:bodyPr wrap="none" lIns="0" tIns="0" rIns="0" bIns="0" rtlCol="0" anchor="t"/>
          <a:lstStyle/>
          <a:p>
            <a:pPr algn="ctr" indent="0" marL="0">
              <a:lnSpc>
                <a:spcPts val="1550"/>
              </a:lnSpc>
              <a:buNone/>
            </a:pPr>
            <a:r>
              <a:rPr lang="en-US" sz="1550" b="1" dirty="0">
                <a:solidFill>
                  <a:srgbClr val="FFFFFF"/>
                </a:solidFill>
                <a:latin typeface="Syne Extra Bold" pitchFamily="34" charset="0"/>
                <a:ea typeface="Syne Extra Bold" pitchFamily="34" charset="-122"/>
                <a:cs typeface="Syne Extra Bold" pitchFamily="34" charset="-120"/>
              </a:rPr>
              <a:t>4</a:t>
            </a:r>
            <a:endParaRPr lang="en-US" sz="1550" dirty="0"/>
          </a:p>
        </p:txBody>
      </p:sp>
      <p:sp>
        <p:nvSpPr>
          <p:cNvPr id="75" name="Text 73"/>
          <p:cNvSpPr/>
          <p:nvPr/>
        </p:nvSpPr>
        <p:spPr>
          <a:xfrm>
            <a:off x="7986117" y="13051524"/>
            <a:ext cx="2935248"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Plantio e Organização</a:t>
            </a:r>
            <a:endParaRPr lang="en-US" sz="1300" dirty="0"/>
          </a:p>
        </p:txBody>
      </p:sp>
      <p:sp>
        <p:nvSpPr>
          <p:cNvPr id="76" name="Text 74"/>
          <p:cNvSpPr/>
          <p:nvPr/>
        </p:nvSpPr>
        <p:spPr>
          <a:xfrm>
            <a:off x="7986117" y="13341679"/>
            <a:ext cx="6174462"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1"/>
            </a:pPr>
            <a:r>
              <a:rPr lang="en-US" sz="1050" dirty="0">
                <a:solidFill>
                  <a:srgbClr val="D7E5D8"/>
                </a:solidFill>
                <a:latin typeface="Syne" pitchFamily="34" charset="0"/>
                <a:ea typeface="Syne" pitchFamily="34" charset="-122"/>
                <a:cs typeface="Syne" pitchFamily="34" charset="-120"/>
              </a:rPr>
              <a:t>Coloque uma camada de pedras no fundo de cada vaso para melhorar a drenagem</a:t>
            </a:r>
            <a:endParaRPr lang="en-US" sz="1050" dirty="0"/>
          </a:p>
        </p:txBody>
      </p:sp>
      <p:sp>
        <p:nvSpPr>
          <p:cNvPr id="77" name="Text 75"/>
          <p:cNvSpPr/>
          <p:nvPr/>
        </p:nvSpPr>
        <p:spPr>
          <a:xfrm>
            <a:off x="7986117" y="13603260"/>
            <a:ext cx="6174462"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2"/>
            </a:pPr>
            <a:r>
              <a:rPr lang="en-US" sz="1050" dirty="0">
                <a:solidFill>
                  <a:srgbClr val="D7E5D8"/>
                </a:solidFill>
                <a:latin typeface="Syne" pitchFamily="34" charset="0"/>
                <a:ea typeface="Syne" pitchFamily="34" charset="-122"/>
                <a:cs typeface="Syne" pitchFamily="34" charset="-120"/>
              </a:rPr>
              <a:t>Preencha com substrato até 3/4 da capacidade</a:t>
            </a:r>
            <a:endParaRPr lang="en-US" sz="1050" dirty="0"/>
          </a:p>
        </p:txBody>
      </p:sp>
      <p:sp>
        <p:nvSpPr>
          <p:cNvPr id="78" name="Text 76"/>
          <p:cNvSpPr/>
          <p:nvPr/>
        </p:nvSpPr>
        <p:spPr>
          <a:xfrm>
            <a:off x="7986117" y="13864840"/>
            <a:ext cx="6174462"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3"/>
            </a:pPr>
            <a:r>
              <a:rPr lang="en-US" sz="1050" dirty="0">
                <a:solidFill>
                  <a:srgbClr val="D7E5D8"/>
                </a:solidFill>
                <a:latin typeface="Syne" pitchFamily="34" charset="0"/>
                <a:ea typeface="Syne" pitchFamily="34" charset="-122"/>
                <a:cs typeface="Syne" pitchFamily="34" charset="-120"/>
              </a:rPr>
              <a:t>Plante uma erva diferente em cada vaso (manjericão, hortelã, tomilho, etc.)</a:t>
            </a:r>
            <a:endParaRPr lang="en-US" sz="1050" dirty="0"/>
          </a:p>
        </p:txBody>
      </p:sp>
      <p:sp>
        <p:nvSpPr>
          <p:cNvPr id="79" name="Text 77"/>
          <p:cNvSpPr/>
          <p:nvPr/>
        </p:nvSpPr>
        <p:spPr>
          <a:xfrm>
            <a:off x="7986117" y="14126421"/>
            <a:ext cx="6174462"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4"/>
            </a:pPr>
            <a:r>
              <a:rPr lang="en-US" sz="1050" dirty="0">
                <a:solidFill>
                  <a:srgbClr val="D7E5D8"/>
                </a:solidFill>
                <a:latin typeface="Syne" pitchFamily="34" charset="0"/>
                <a:ea typeface="Syne" pitchFamily="34" charset="-122"/>
                <a:cs typeface="Syne" pitchFamily="34" charset="-120"/>
              </a:rPr>
              <a:t>Coloque etiquetas identificadoras decorativas</a:t>
            </a:r>
            <a:endParaRPr lang="en-US" sz="1050" dirty="0"/>
          </a:p>
        </p:txBody>
      </p:sp>
      <p:sp>
        <p:nvSpPr>
          <p:cNvPr id="80" name="Text 78"/>
          <p:cNvSpPr/>
          <p:nvPr/>
        </p:nvSpPr>
        <p:spPr>
          <a:xfrm>
            <a:off x="7986117" y="14388001"/>
            <a:ext cx="6174462"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5"/>
            </a:pPr>
            <a:r>
              <a:rPr lang="en-US" sz="1050" dirty="0">
                <a:solidFill>
                  <a:srgbClr val="D7E5D8"/>
                </a:solidFill>
                <a:latin typeface="Syne" pitchFamily="34" charset="0"/>
                <a:ea typeface="Syne" pitchFamily="34" charset="-122"/>
                <a:cs typeface="Syne" pitchFamily="34" charset="-120"/>
              </a:rPr>
              <a:t>Organize as plantas considerando suas necessidades de luz e frequência de uso na cozinha</a:t>
            </a:r>
            <a:endParaRPr lang="en-US" sz="1050" dirty="0"/>
          </a:p>
        </p:txBody>
      </p:sp>
      <p:sp>
        <p:nvSpPr>
          <p:cNvPr id="81" name="Text 79"/>
          <p:cNvSpPr/>
          <p:nvPr/>
        </p:nvSpPr>
        <p:spPr>
          <a:xfrm>
            <a:off x="469702" y="14804006"/>
            <a:ext cx="6111597"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Projeto 3: Jardim Vertical Modular Profissional</a:t>
            </a:r>
            <a:endParaRPr lang="en-US" sz="1300" dirty="0"/>
          </a:p>
        </p:txBody>
      </p:sp>
      <p:sp>
        <p:nvSpPr>
          <p:cNvPr id="82" name="Text 80"/>
          <p:cNvSpPr/>
          <p:nvPr/>
        </p:nvSpPr>
        <p:spPr>
          <a:xfrm>
            <a:off x="469702" y="15215010"/>
            <a:ext cx="13690878" cy="214670"/>
          </a:xfrm>
          <a:prstGeom prst="rect">
            <a:avLst/>
          </a:prstGeom>
          <a:noFill/>
          <a:ln/>
        </p:spPr>
        <p:txBody>
          <a:bodyPr wrap="non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Para quem busca um resultado sofisticado e duradouro, este projeto utiliza materiais de qualidade e sistemas mais elaborados.</a:t>
            </a:r>
            <a:endParaRPr lang="en-US" sz="1050" dirty="0"/>
          </a:p>
        </p:txBody>
      </p:sp>
      <p:sp>
        <p:nvSpPr>
          <p:cNvPr id="83" name="Text 81"/>
          <p:cNvSpPr/>
          <p:nvPr/>
        </p:nvSpPr>
        <p:spPr>
          <a:xfrm>
            <a:off x="469702" y="15714835"/>
            <a:ext cx="2947987"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Materiais Necessários</a:t>
            </a:r>
            <a:endParaRPr lang="en-US" sz="1300" dirty="0"/>
          </a:p>
        </p:txBody>
      </p:sp>
      <p:sp>
        <p:nvSpPr>
          <p:cNvPr id="84" name="Text 82"/>
          <p:cNvSpPr/>
          <p:nvPr/>
        </p:nvSpPr>
        <p:spPr>
          <a:xfrm>
            <a:off x="469702" y="16058688"/>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Painéis modulares específicos para jardim vertical (2-4 unidades)</a:t>
            </a:r>
            <a:endParaRPr lang="en-US" sz="1050" dirty="0"/>
          </a:p>
        </p:txBody>
      </p:sp>
      <p:sp>
        <p:nvSpPr>
          <p:cNvPr id="85" name="Text 83"/>
          <p:cNvSpPr/>
          <p:nvPr/>
        </p:nvSpPr>
        <p:spPr>
          <a:xfrm>
            <a:off x="469702" y="16320268"/>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Manta impermeabilizante para proteção da parede</a:t>
            </a:r>
            <a:endParaRPr lang="en-US" sz="1050" dirty="0"/>
          </a:p>
        </p:txBody>
      </p:sp>
      <p:sp>
        <p:nvSpPr>
          <p:cNvPr id="86" name="Text 84"/>
          <p:cNvSpPr/>
          <p:nvPr/>
        </p:nvSpPr>
        <p:spPr>
          <a:xfrm>
            <a:off x="469702" y="16581849"/>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Sistema de irrigação por gotejamento com timer</a:t>
            </a:r>
            <a:endParaRPr lang="en-US" sz="1050" dirty="0"/>
          </a:p>
        </p:txBody>
      </p:sp>
      <p:sp>
        <p:nvSpPr>
          <p:cNvPr id="87" name="Text 85"/>
          <p:cNvSpPr/>
          <p:nvPr/>
        </p:nvSpPr>
        <p:spPr>
          <a:xfrm>
            <a:off x="469702" y="16843429"/>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Substrato profissional para jardim vertical (20-30 litros)</a:t>
            </a:r>
            <a:endParaRPr lang="en-US" sz="1050" dirty="0"/>
          </a:p>
        </p:txBody>
      </p:sp>
      <p:sp>
        <p:nvSpPr>
          <p:cNvPr id="88" name="Text 86"/>
          <p:cNvSpPr/>
          <p:nvPr/>
        </p:nvSpPr>
        <p:spPr>
          <a:xfrm>
            <a:off x="469702" y="17105010"/>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Hidroperlita e fibra de coco para mistura</a:t>
            </a:r>
            <a:endParaRPr lang="en-US" sz="1050" dirty="0"/>
          </a:p>
        </p:txBody>
      </p:sp>
      <p:sp>
        <p:nvSpPr>
          <p:cNvPr id="89" name="Text 87"/>
          <p:cNvSpPr/>
          <p:nvPr/>
        </p:nvSpPr>
        <p:spPr>
          <a:xfrm>
            <a:off x="469702" y="17366590"/>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Ferramentas para fixação (furadeira, buchas, parafusos)</a:t>
            </a:r>
            <a:endParaRPr lang="en-US" sz="1050" dirty="0"/>
          </a:p>
        </p:txBody>
      </p:sp>
      <p:sp>
        <p:nvSpPr>
          <p:cNvPr id="90" name="Text 88"/>
          <p:cNvSpPr/>
          <p:nvPr/>
        </p:nvSpPr>
        <p:spPr>
          <a:xfrm>
            <a:off x="469702" y="17628171"/>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15-30 mudas de plantas variadas</a:t>
            </a:r>
            <a:endParaRPr lang="en-US" sz="1050" dirty="0"/>
          </a:p>
        </p:txBody>
      </p:sp>
      <p:sp>
        <p:nvSpPr>
          <p:cNvPr id="91" name="Text 89"/>
          <p:cNvSpPr/>
          <p:nvPr/>
        </p:nvSpPr>
        <p:spPr>
          <a:xfrm>
            <a:off x="469702" y="17889752"/>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Fertilizante de liberação lenta</a:t>
            </a:r>
            <a:endParaRPr lang="en-US" sz="1050" dirty="0"/>
          </a:p>
        </p:txBody>
      </p:sp>
      <p:sp>
        <p:nvSpPr>
          <p:cNvPr id="92" name="Text 90"/>
          <p:cNvSpPr/>
          <p:nvPr/>
        </p:nvSpPr>
        <p:spPr>
          <a:xfrm>
            <a:off x="469702" y="18151332"/>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Bandeja coletora de água</a:t>
            </a:r>
            <a:endParaRPr lang="en-US" sz="1050" dirty="0"/>
          </a:p>
        </p:txBody>
      </p:sp>
      <p:sp>
        <p:nvSpPr>
          <p:cNvPr id="93" name="Text 91"/>
          <p:cNvSpPr/>
          <p:nvPr/>
        </p:nvSpPr>
        <p:spPr>
          <a:xfrm>
            <a:off x="469702" y="18412913"/>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Luzes LED específicas para plantas (opcional)</a:t>
            </a:r>
            <a:endParaRPr lang="en-US" sz="1050" dirty="0"/>
          </a:p>
        </p:txBody>
      </p:sp>
      <p:sp>
        <p:nvSpPr>
          <p:cNvPr id="94" name="Text 92"/>
          <p:cNvSpPr/>
          <p:nvPr/>
        </p:nvSpPr>
        <p:spPr>
          <a:xfrm>
            <a:off x="7486412" y="15714835"/>
            <a:ext cx="2842855"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Etapas de Instalação</a:t>
            </a:r>
            <a:endParaRPr lang="en-US" sz="1300" dirty="0"/>
          </a:p>
        </p:txBody>
      </p:sp>
      <p:sp>
        <p:nvSpPr>
          <p:cNvPr id="95" name="Text 93"/>
          <p:cNvSpPr/>
          <p:nvPr/>
        </p:nvSpPr>
        <p:spPr>
          <a:xfrm>
            <a:off x="7486412" y="16058688"/>
            <a:ext cx="66816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1"/>
            </a:pPr>
            <a:r>
              <a:rPr lang="en-US" sz="1050" b="1" dirty="0">
                <a:solidFill>
                  <a:srgbClr val="D7E5D8"/>
                </a:solidFill>
                <a:latin typeface="Syne" pitchFamily="34" charset="0"/>
                <a:ea typeface="Syne" pitchFamily="34" charset="-122"/>
                <a:cs typeface="Syne" pitchFamily="34" charset="-120"/>
              </a:rPr>
              <a:t>Preparação da parede:</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Instale a manta impermeabilizante na área escolhida</a:t>
            </a:r>
            <a:endParaRPr lang="en-US" sz="1050" dirty="0"/>
          </a:p>
        </p:txBody>
      </p:sp>
      <p:sp>
        <p:nvSpPr>
          <p:cNvPr id="96" name="Text 94"/>
          <p:cNvSpPr/>
          <p:nvPr/>
        </p:nvSpPr>
        <p:spPr>
          <a:xfrm>
            <a:off x="7486412" y="16320268"/>
            <a:ext cx="66816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2"/>
            </a:pPr>
            <a:r>
              <a:rPr lang="en-US" sz="1050" b="1" dirty="0">
                <a:solidFill>
                  <a:srgbClr val="D7E5D8"/>
                </a:solidFill>
                <a:latin typeface="Syne" pitchFamily="34" charset="0"/>
                <a:ea typeface="Syne" pitchFamily="34" charset="-122"/>
                <a:cs typeface="Syne" pitchFamily="34" charset="-120"/>
              </a:rPr>
              <a:t>Montagem da estrutura:</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Fixe os painéis modulares seguindo as instruções do fabricante</a:t>
            </a:r>
            <a:endParaRPr lang="en-US" sz="1050" dirty="0"/>
          </a:p>
        </p:txBody>
      </p:sp>
      <p:sp>
        <p:nvSpPr>
          <p:cNvPr id="97" name="Text 95"/>
          <p:cNvSpPr/>
          <p:nvPr/>
        </p:nvSpPr>
        <p:spPr>
          <a:xfrm>
            <a:off x="7486412" y="16581849"/>
            <a:ext cx="6681668" cy="429340"/>
          </a:xfrm>
          <a:prstGeom prst="rect">
            <a:avLst/>
          </a:prstGeom>
          <a:noFill/>
          <a:ln/>
        </p:spPr>
        <p:txBody>
          <a:bodyPr wrap="square" lIns="0" tIns="0" rIns="0" bIns="0" rtlCol="0" anchor="t"/>
          <a:lstStyle/>
          <a:p>
            <a:pPr algn="l" marL="342900" indent="-342900">
              <a:lnSpc>
                <a:spcPts val="1650"/>
              </a:lnSpc>
              <a:buSzPct val="100000"/>
              <a:buFont typeface="+mj-lt"/>
              <a:buAutoNum type="arabicPeriod" startAt="3"/>
            </a:pPr>
            <a:r>
              <a:rPr lang="en-US" sz="1050" b="1" dirty="0">
                <a:solidFill>
                  <a:srgbClr val="D7E5D8"/>
                </a:solidFill>
                <a:latin typeface="Syne" pitchFamily="34" charset="0"/>
                <a:ea typeface="Syne" pitchFamily="34" charset="-122"/>
                <a:cs typeface="Syne" pitchFamily="34" charset="-120"/>
              </a:rPr>
              <a:t>Instalação do sistema de irrigação: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Conecte os tubos de gotejamento, distribua os gotejadores e instale o timer</a:t>
            </a:r>
            <a:endParaRPr lang="en-US" sz="1050" dirty="0"/>
          </a:p>
        </p:txBody>
      </p:sp>
      <p:sp>
        <p:nvSpPr>
          <p:cNvPr id="98" name="Text 96"/>
          <p:cNvSpPr/>
          <p:nvPr/>
        </p:nvSpPr>
        <p:spPr>
          <a:xfrm>
            <a:off x="7486412" y="17058099"/>
            <a:ext cx="6681668" cy="429340"/>
          </a:xfrm>
          <a:prstGeom prst="rect">
            <a:avLst/>
          </a:prstGeom>
          <a:noFill/>
          <a:ln/>
        </p:spPr>
        <p:txBody>
          <a:bodyPr wrap="square" lIns="0" tIns="0" rIns="0" bIns="0" rtlCol="0" anchor="t"/>
          <a:lstStyle/>
          <a:p>
            <a:pPr algn="l" marL="342900" indent="-342900">
              <a:lnSpc>
                <a:spcPts val="1650"/>
              </a:lnSpc>
              <a:buSzPct val="100000"/>
              <a:buFont typeface="+mj-lt"/>
              <a:buAutoNum type="arabicPeriod" startAt="4"/>
            </a:pPr>
            <a:r>
              <a:rPr lang="en-US" sz="1050" b="1" dirty="0">
                <a:solidFill>
                  <a:srgbClr val="D7E5D8"/>
                </a:solidFill>
                <a:latin typeface="Syne" pitchFamily="34" charset="0"/>
                <a:ea typeface="Syne" pitchFamily="34" charset="-122"/>
                <a:cs typeface="Syne" pitchFamily="34" charset="-120"/>
              </a:rPr>
              <a:t>Preparação do substrato: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Misture o substrato profissional com hidroperlita e fibra de coco na proporção 7:2:1</a:t>
            </a:r>
            <a:endParaRPr lang="en-US" sz="1050" dirty="0"/>
          </a:p>
        </p:txBody>
      </p:sp>
      <p:sp>
        <p:nvSpPr>
          <p:cNvPr id="99" name="Text 97"/>
          <p:cNvSpPr/>
          <p:nvPr/>
        </p:nvSpPr>
        <p:spPr>
          <a:xfrm>
            <a:off x="7486412" y="17534350"/>
            <a:ext cx="6681668" cy="429340"/>
          </a:xfrm>
          <a:prstGeom prst="rect">
            <a:avLst/>
          </a:prstGeom>
          <a:noFill/>
          <a:ln/>
        </p:spPr>
        <p:txBody>
          <a:bodyPr wrap="square" lIns="0" tIns="0" rIns="0" bIns="0" rtlCol="0" anchor="t"/>
          <a:lstStyle/>
          <a:p>
            <a:pPr algn="l" marL="342900" indent="-342900">
              <a:lnSpc>
                <a:spcPts val="1650"/>
              </a:lnSpc>
              <a:buSzPct val="100000"/>
              <a:buFont typeface="+mj-lt"/>
              <a:buAutoNum type="arabicPeriod" startAt="5"/>
            </a:pPr>
            <a:r>
              <a:rPr lang="en-US" sz="1050" b="1" dirty="0">
                <a:solidFill>
                  <a:srgbClr val="D7E5D8"/>
                </a:solidFill>
                <a:latin typeface="Syne" pitchFamily="34" charset="0"/>
                <a:ea typeface="Syne" pitchFamily="34" charset="-122"/>
                <a:cs typeface="Syne" pitchFamily="34" charset="-120"/>
              </a:rPr>
              <a:t>Planejamento botânico: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Desenhe um mapa com a posição de cada planta, considerando crescimento, textura e cor</a:t>
            </a:r>
            <a:endParaRPr lang="en-US" sz="1050" dirty="0"/>
          </a:p>
        </p:txBody>
      </p:sp>
      <p:sp>
        <p:nvSpPr>
          <p:cNvPr id="100" name="Text 98"/>
          <p:cNvSpPr/>
          <p:nvPr/>
        </p:nvSpPr>
        <p:spPr>
          <a:xfrm>
            <a:off x="7486412" y="18010600"/>
            <a:ext cx="66816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6"/>
            </a:pPr>
            <a:r>
              <a:rPr lang="en-US" sz="1050" b="1" dirty="0">
                <a:solidFill>
                  <a:srgbClr val="D7E5D8"/>
                </a:solidFill>
                <a:latin typeface="Syne" pitchFamily="34" charset="0"/>
                <a:ea typeface="Syne" pitchFamily="34" charset="-122"/>
                <a:cs typeface="Syne" pitchFamily="34" charset="-120"/>
              </a:rPr>
              <a:t>Plantio: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Preencha os módulos com substrato e plante seguindo o mapa planejado</a:t>
            </a:r>
            <a:endParaRPr lang="en-US" sz="1050" dirty="0"/>
          </a:p>
        </p:txBody>
      </p:sp>
      <p:sp>
        <p:nvSpPr>
          <p:cNvPr id="101" name="Text 99"/>
          <p:cNvSpPr/>
          <p:nvPr/>
        </p:nvSpPr>
        <p:spPr>
          <a:xfrm>
            <a:off x="7486412" y="18272181"/>
            <a:ext cx="6681668" cy="214670"/>
          </a:xfrm>
          <a:prstGeom prst="rect">
            <a:avLst/>
          </a:prstGeom>
          <a:noFill/>
          <a:ln/>
        </p:spPr>
        <p:txBody>
          <a:bodyPr wrap="none" lIns="0" tIns="0" rIns="0" bIns="0" rtlCol="0" anchor="t"/>
          <a:lstStyle/>
          <a:p>
            <a:pPr algn="l" marL="342900" indent="-342900">
              <a:lnSpc>
                <a:spcPts val="1650"/>
              </a:lnSpc>
              <a:buSzPct val="100000"/>
              <a:buFont typeface="+mj-lt"/>
              <a:buAutoNum type="arabicPeriod" startAt="7"/>
            </a:pPr>
            <a:r>
              <a:rPr lang="en-US" sz="1050" b="1" dirty="0">
                <a:solidFill>
                  <a:srgbClr val="D7E5D8"/>
                </a:solidFill>
                <a:latin typeface="Syne" pitchFamily="34" charset="0"/>
                <a:ea typeface="Syne" pitchFamily="34" charset="-122"/>
                <a:cs typeface="Syne" pitchFamily="34" charset="-120"/>
              </a:rPr>
              <a:t>Configuração do sistema:</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Ajuste o timer para irrigação automática conforme necessidades das plantas</a:t>
            </a:r>
            <a:endParaRPr lang="en-US" sz="1050" dirty="0"/>
          </a:p>
        </p:txBody>
      </p:sp>
      <p:sp>
        <p:nvSpPr>
          <p:cNvPr id="102" name="Text 100"/>
          <p:cNvSpPr/>
          <p:nvPr/>
        </p:nvSpPr>
        <p:spPr>
          <a:xfrm>
            <a:off x="7486412" y="18533761"/>
            <a:ext cx="6681668" cy="429340"/>
          </a:xfrm>
          <a:prstGeom prst="rect">
            <a:avLst/>
          </a:prstGeom>
          <a:noFill/>
          <a:ln/>
        </p:spPr>
        <p:txBody>
          <a:bodyPr wrap="square" lIns="0" tIns="0" rIns="0" bIns="0" rtlCol="0" anchor="t"/>
          <a:lstStyle/>
          <a:p>
            <a:pPr algn="l" marL="342900" indent="-342900">
              <a:lnSpc>
                <a:spcPts val="1650"/>
              </a:lnSpc>
              <a:buSzPct val="100000"/>
              <a:buFont typeface="+mj-lt"/>
              <a:buAutoNum type="arabicPeriod" startAt="8"/>
            </a:pPr>
            <a:r>
              <a:rPr lang="en-US" sz="1050" b="1" dirty="0">
                <a:solidFill>
                  <a:srgbClr val="D7E5D8"/>
                </a:solidFill>
                <a:latin typeface="Syne" pitchFamily="34" charset="0"/>
                <a:ea typeface="Syne" pitchFamily="34" charset="-122"/>
                <a:cs typeface="Syne" pitchFamily="34" charset="-120"/>
              </a:rPr>
              <a:t>Instalação da iluminação: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Posicione as luzes LED para complementar a iluminação natural se necessário</a:t>
            </a:r>
            <a:endParaRPr lang="en-US" sz="1050" dirty="0"/>
          </a:p>
        </p:txBody>
      </p:sp>
      <p:sp>
        <p:nvSpPr>
          <p:cNvPr id="103" name="Shape 101"/>
          <p:cNvSpPr/>
          <p:nvPr/>
        </p:nvSpPr>
        <p:spPr>
          <a:xfrm>
            <a:off x="469702" y="19160983"/>
            <a:ext cx="13690878" cy="792362"/>
          </a:xfrm>
          <a:prstGeom prst="roundRect">
            <a:avLst>
              <a:gd name="adj" fmla="val 7115"/>
            </a:avLst>
          </a:prstGeom>
          <a:solidFill>
            <a:srgbClr val="334805"/>
          </a:solidFill>
          <a:ln/>
        </p:spPr>
      </p:sp>
      <p:pic>
        <p:nvPicPr>
          <p:cNvPr id="104" name="Image 0" descr="preencoded.png">    </p:cNvPr>
          <p:cNvPicPr>
            <a:picLocks noChangeAspect="1"/>
          </p:cNvPicPr>
          <p:nvPr/>
        </p:nvPicPr>
        <p:blipFill>
          <a:blip r:embed="rId1"/>
          <a:stretch>
            <a:fillRect/>
          </a:stretch>
        </p:blipFill>
        <p:spPr>
          <a:xfrm>
            <a:off x="603885" y="19355888"/>
            <a:ext cx="167759" cy="134184"/>
          </a:xfrm>
          <a:prstGeom prst="rect">
            <a:avLst/>
          </a:prstGeom>
        </p:spPr>
      </p:pic>
      <p:sp>
        <p:nvSpPr>
          <p:cNvPr id="105" name="Text 102"/>
          <p:cNvSpPr/>
          <p:nvPr/>
        </p:nvSpPr>
        <p:spPr>
          <a:xfrm>
            <a:off x="905828" y="19328623"/>
            <a:ext cx="13120568" cy="436960"/>
          </a:xfrm>
          <a:prstGeom prst="rect">
            <a:avLst/>
          </a:prstGeom>
          <a:noFill/>
          <a:ln/>
        </p:spPr>
        <p:txBody>
          <a:bodyPr wrap="square" lIns="0" tIns="0" rIns="0" bIns="0" rtlCol="0" anchor="t"/>
          <a:lstStyle/>
          <a:p>
            <a:pPr algn="l" indent="0" marL="0">
              <a:lnSpc>
                <a:spcPts val="1650"/>
              </a:lnSpc>
              <a:buNone/>
            </a:pPr>
            <a:r>
              <a:rPr lang="en-US" sz="1050" b="1" dirty="0">
                <a:solidFill>
                  <a:srgbClr val="000000"/>
                </a:solidFill>
                <a:latin typeface="Syne" pitchFamily="34" charset="0"/>
                <a:ea typeface="Syne" pitchFamily="34" charset="-122"/>
                <a:cs typeface="Syne" pitchFamily="34" charset="-120"/>
              </a:rPr>
              <a:t>💡</a:t>
            </a:r>
            <a:pPr algn="l" indent="0" marL="0">
              <a:lnSpc>
                <a:spcPts val="1650"/>
              </a:lnSpc>
              <a:buNone/>
            </a:pPr>
            <a:r>
              <a:rPr lang="en-US" sz="1050" dirty="0">
                <a:solidFill>
                  <a:srgbClr val="FFFFFF"/>
                </a:solidFill>
                <a:latin typeface="Syne" pitchFamily="34" charset="0"/>
                <a:ea typeface="Syne" pitchFamily="34" charset="-122"/>
                <a:cs typeface="Syne" pitchFamily="34" charset="-120"/>
              </a:rPr>
              <a:t> Dica para todos os projetos:</a:t>
            </a:r>
            <a:pPr algn="l" indent="0" marL="0">
              <a:lnSpc>
                <a:spcPts val="1650"/>
              </a:lnSpc>
              <a:buNone/>
            </a:pPr>
            <a:r>
              <a:rPr lang="en-US" sz="1050" dirty="0">
                <a:solidFill>
                  <a:srgbClr val="FFFFFF"/>
                </a:solidFill>
                <a:latin typeface="Syne" pitchFamily="34" charset="0"/>
                <a:ea typeface="Syne" pitchFamily="34" charset="-122"/>
                <a:cs typeface="Syne" pitchFamily="34" charset="-120"/>
              </a:rPr>
              <a:t> Documente cada etapa com fotos e anote suas decisões e ajustes. Este registro será valioso para manutenção futura e para compartilhar sua experiência com outros entusiastas de jardins verticais.</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69702" y="369094"/>
            <a:ext cx="9516666" cy="419338"/>
          </a:xfrm>
          <a:prstGeom prst="rect">
            <a:avLst/>
          </a:prstGeom>
          <a:noFill/>
          <a:ln/>
        </p:spPr>
        <p:txBody>
          <a:bodyPr wrap="none" lIns="0" tIns="0" rIns="0" bIns="0" rtlCol="0" anchor="t"/>
          <a:lstStyle/>
          <a:p>
            <a:pPr algn="l" indent="0" marL="0">
              <a:lnSpc>
                <a:spcPts val="3300"/>
              </a:lnSpc>
              <a:buNone/>
            </a:pPr>
            <a:r>
              <a:rPr lang="en-US" sz="2600" b="1" dirty="0">
                <a:solidFill>
                  <a:srgbClr val="F0F4F1"/>
                </a:solidFill>
                <a:latin typeface="Syne Extra Bold" pitchFamily="34" charset="0"/>
                <a:ea typeface="Syne Extra Bold" pitchFamily="34" charset="-122"/>
                <a:cs typeface="Syne Extra Bold" pitchFamily="34" charset="-120"/>
              </a:rPr>
              <a:t>Jardins Verticais e Sustentabilidade</a:t>
            </a:r>
            <a:endParaRPr lang="en-US" sz="2600" dirty="0"/>
          </a:p>
        </p:txBody>
      </p:sp>
      <p:sp>
        <p:nvSpPr>
          <p:cNvPr id="3" name="Text 1"/>
          <p:cNvSpPr/>
          <p:nvPr/>
        </p:nvSpPr>
        <p:spPr>
          <a:xfrm>
            <a:off x="469702" y="1056800"/>
            <a:ext cx="13690878" cy="429340"/>
          </a:xfrm>
          <a:prstGeom prst="rect">
            <a:avLst/>
          </a:prstGeom>
          <a:noFill/>
          <a:ln/>
        </p:spPr>
        <p:txBody>
          <a:bodyPr wrap="squar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Os jardins verticais vão muito além da estética e do bem-estar individual - eles representam uma prática de jardinagem intrinsecamente alinhada com princípios de sustentabilidade e consciência ambiental. Quando planejados e mantidos com essa perspectiva, tornam-se pequenos ecossistemas que contribuem positivamente para o meio ambiente urbano.</a:t>
            </a:r>
            <a:endParaRPr lang="en-US" sz="1050" dirty="0"/>
          </a:p>
        </p:txBody>
      </p:sp>
      <p:sp>
        <p:nvSpPr>
          <p:cNvPr id="4" name="Text 2"/>
          <p:cNvSpPr/>
          <p:nvPr/>
        </p:nvSpPr>
        <p:spPr>
          <a:xfrm>
            <a:off x="469702" y="1771294"/>
            <a:ext cx="5790486"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Benefícios Ambientais dos Jardins Verticais</a:t>
            </a:r>
            <a:endParaRPr lang="en-US" sz="1300" dirty="0"/>
          </a:p>
        </p:txBody>
      </p:sp>
      <p:sp>
        <p:nvSpPr>
          <p:cNvPr id="5" name="Text 3"/>
          <p:cNvSpPr/>
          <p:nvPr/>
        </p:nvSpPr>
        <p:spPr>
          <a:xfrm>
            <a:off x="469702" y="2115147"/>
            <a:ext cx="6681668" cy="429340"/>
          </a:xfrm>
          <a:prstGeom prst="rect">
            <a:avLst/>
          </a:prstGeom>
          <a:noFill/>
          <a:ln/>
        </p:spPr>
        <p:txBody>
          <a:bodyPr wrap="squar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Melhoria da qualidade do ar:</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As plantas filtram poluentes e liberam oxigênio, criando microclimas mais saudáveis</a:t>
            </a:r>
            <a:endParaRPr lang="en-US" sz="1050" dirty="0"/>
          </a:p>
        </p:txBody>
      </p:sp>
      <p:sp>
        <p:nvSpPr>
          <p:cNvPr id="6" name="Text 4"/>
          <p:cNvSpPr/>
          <p:nvPr/>
        </p:nvSpPr>
        <p:spPr>
          <a:xfrm>
            <a:off x="469702" y="2591398"/>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Redução de ilhas de calor:</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A vegetação absorve radiação solar e diminui a temperatura do ambiente</a:t>
            </a:r>
            <a:endParaRPr lang="en-US" sz="1050" dirty="0"/>
          </a:p>
        </p:txBody>
      </p:sp>
      <p:sp>
        <p:nvSpPr>
          <p:cNvPr id="7" name="Text 5"/>
          <p:cNvSpPr/>
          <p:nvPr/>
        </p:nvSpPr>
        <p:spPr>
          <a:xfrm>
            <a:off x="469702" y="2852978"/>
            <a:ext cx="6681668" cy="429340"/>
          </a:xfrm>
          <a:prstGeom prst="rect">
            <a:avLst/>
          </a:prstGeom>
          <a:noFill/>
          <a:ln/>
        </p:spPr>
        <p:txBody>
          <a:bodyPr wrap="squar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Biodiversidade urbana:</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Mesmo pequenos jardins podem atrair polinizadores e pássaros, criando corredores ecológicos</a:t>
            </a:r>
            <a:endParaRPr lang="en-US" sz="1050" dirty="0"/>
          </a:p>
        </p:txBody>
      </p:sp>
      <p:sp>
        <p:nvSpPr>
          <p:cNvPr id="8" name="Text 6"/>
          <p:cNvSpPr/>
          <p:nvPr/>
        </p:nvSpPr>
        <p:spPr>
          <a:xfrm>
            <a:off x="469702" y="3329229"/>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Eficiência energética:</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O isolamento térmico natural reduz a necessidade de climatização artificial</a:t>
            </a:r>
            <a:endParaRPr lang="en-US" sz="1050" dirty="0"/>
          </a:p>
        </p:txBody>
      </p:sp>
      <p:sp>
        <p:nvSpPr>
          <p:cNvPr id="9" name="Text 7"/>
          <p:cNvSpPr/>
          <p:nvPr/>
        </p:nvSpPr>
        <p:spPr>
          <a:xfrm>
            <a:off x="469702" y="3590809"/>
            <a:ext cx="6681668" cy="429340"/>
          </a:xfrm>
          <a:prstGeom prst="rect">
            <a:avLst/>
          </a:prstGeom>
          <a:noFill/>
          <a:ln/>
        </p:spPr>
        <p:txBody>
          <a:bodyPr wrap="squar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Gestão de águas pluviais: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Em áreas externas, absorvem parte da água da chuva, reduzindo escoamento</a:t>
            </a:r>
            <a:endParaRPr lang="en-US" sz="1050" dirty="0"/>
          </a:p>
        </p:txBody>
      </p:sp>
      <p:pic>
        <p:nvPicPr>
          <p:cNvPr id="10" name="Image 0" descr="preencoded.png">    </p:cNvPr>
          <p:cNvPicPr>
            <a:picLocks noChangeAspect="1"/>
          </p:cNvPicPr>
          <p:nvPr/>
        </p:nvPicPr>
        <p:blipFill>
          <a:blip r:embed="rId1"/>
          <a:stretch>
            <a:fillRect/>
          </a:stretch>
        </p:blipFill>
        <p:spPr>
          <a:xfrm>
            <a:off x="7486412" y="1788082"/>
            <a:ext cx="6681668" cy="7057436"/>
          </a:xfrm>
          <a:prstGeom prst="rect">
            <a:avLst/>
          </a:prstGeom>
        </p:spPr>
      </p:pic>
      <p:sp>
        <p:nvSpPr>
          <p:cNvPr id="11" name="Shape 8"/>
          <p:cNvSpPr/>
          <p:nvPr/>
        </p:nvSpPr>
        <p:spPr>
          <a:xfrm>
            <a:off x="7486412" y="8996489"/>
            <a:ext cx="6681668" cy="1007032"/>
          </a:xfrm>
          <a:prstGeom prst="roundRect">
            <a:avLst>
              <a:gd name="adj" fmla="val 5598"/>
            </a:avLst>
          </a:prstGeom>
          <a:solidFill>
            <a:srgbClr val="183A13"/>
          </a:solidFill>
          <a:ln/>
        </p:spPr>
      </p:sp>
      <p:pic>
        <p:nvPicPr>
          <p:cNvPr id="12" name="Image 1" descr="preencoded.png">    </p:cNvPr>
          <p:cNvPicPr>
            <a:picLocks noChangeAspect="1"/>
          </p:cNvPicPr>
          <p:nvPr/>
        </p:nvPicPr>
        <p:blipFill>
          <a:blip r:embed="rId2"/>
          <a:stretch>
            <a:fillRect/>
          </a:stretch>
        </p:blipFill>
        <p:spPr>
          <a:xfrm>
            <a:off x="7620595" y="9191395"/>
            <a:ext cx="167759" cy="134184"/>
          </a:xfrm>
          <a:prstGeom prst="rect">
            <a:avLst/>
          </a:prstGeom>
        </p:spPr>
      </p:pic>
      <p:sp>
        <p:nvSpPr>
          <p:cNvPr id="13" name="Text 9"/>
          <p:cNvSpPr/>
          <p:nvPr/>
        </p:nvSpPr>
        <p:spPr>
          <a:xfrm>
            <a:off x="7922538" y="9164130"/>
            <a:ext cx="6111359" cy="651630"/>
          </a:xfrm>
          <a:prstGeom prst="rect">
            <a:avLst/>
          </a:prstGeom>
          <a:noFill/>
          <a:ln/>
        </p:spPr>
        <p:txBody>
          <a:bodyPr wrap="square" lIns="0" tIns="0" rIns="0" bIns="0" rtlCol="0" anchor="t"/>
          <a:lstStyle/>
          <a:p>
            <a:pPr algn="l" indent="0" marL="0">
              <a:lnSpc>
                <a:spcPts val="1650"/>
              </a:lnSpc>
              <a:buNone/>
            </a:pPr>
            <a:r>
              <a:rPr lang="en-US" sz="1050" b="1" dirty="0">
                <a:solidFill>
                  <a:srgbClr val="000000"/>
                </a:solidFill>
                <a:latin typeface="Syne" pitchFamily="34" charset="0"/>
                <a:ea typeface="Syne" pitchFamily="34" charset="-122"/>
                <a:cs typeface="Syne" pitchFamily="34" charset="-120"/>
              </a:rPr>
              <a:t>🌱</a:t>
            </a:r>
            <a:pPr algn="l" indent="0" marL="0">
              <a:lnSpc>
                <a:spcPts val="1650"/>
              </a:lnSpc>
              <a:buNone/>
            </a:pPr>
            <a:r>
              <a:rPr lang="en-US" sz="1050" dirty="0">
                <a:solidFill>
                  <a:srgbClr val="FFFFFF"/>
                </a:solidFill>
                <a:latin typeface="Syne" pitchFamily="34" charset="0"/>
                <a:ea typeface="Syne" pitchFamily="34" charset="-122"/>
                <a:cs typeface="Syne" pitchFamily="34" charset="-120"/>
              </a:rPr>
              <a:t> Impacto Positivo:</a:t>
            </a:r>
            <a:pPr algn="l" indent="0" marL="0">
              <a:lnSpc>
                <a:spcPts val="1650"/>
              </a:lnSpc>
              <a:buNone/>
            </a:pPr>
            <a:r>
              <a:rPr lang="en-US" sz="1050" dirty="0">
                <a:solidFill>
                  <a:srgbClr val="FFFFFF"/>
                </a:solidFill>
                <a:latin typeface="Syne" pitchFamily="34" charset="0"/>
                <a:ea typeface="Syne" pitchFamily="34" charset="-122"/>
                <a:cs typeface="Syne" pitchFamily="34" charset="-120"/>
              </a:rPr>
              <a:t> Um jardim vertical de 1m² pode produzir o oxigênio necessário para uma pessoa por ano, além de capturar aproximadamente 2,3 kg de CO₂ anualmente. Imagine o impacto se cada apartamento tivesse seu próprio jardim vertical!</a:t>
            </a:r>
            <a:endParaRPr lang="en-US" sz="1050" dirty="0"/>
          </a:p>
        </p:txBody>
      </p:sp>
      <p:sp>
        <p:nvSpPr>
          <p:cNvPr id="14" name="Text 10"/>
          <p:cNvSpPr/>
          <p:nvPr/>
        </p:nvSpPr>
        <p:spPr>
          <a:xfrm>
            <a:off x="469702" y="10355827"/>
            <a:ext cx="6185535"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Práticas Sustentáveis para seu Jardim Vertical</a:t>
            </a:r>
            <a:endParaRPr lang="en-US" sz="1300" dirty="0"/>
          </a:p>
        </p:txBody>
      </p:sp>
      <p:sp>
        <p:nvSpPr>
          <p:cNvPr id="15" name="Text 11"/>
          <p:cNvSpPr/>
          <p:nvPr/>
        </p:nvSpPr>
        <p:spPr>
          <a:xfrm>
            <a:off x="1182767" y="10923399"/>
            <a:ext cx="3736419" cy="209669"/>
          </a:xfrm>
          <a:prstGeom prst="rect">
            <a:avLst/>
          </a:prstGeom>
          <a:noFill/>
          <a:ln/>
        </p:spPr>
        <p:txBody>
          <a:bodyPr wrap="none" lIns="0" tIns="0" rIns="0" bIns="0" rtlCol="0" anchor="t"/>
          <a:lstStyle/>
          <a:p>
            <a:pPr algn="r"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Gestão Consciente da Água</a:t>
            </a:r>
            <a:endParaRPr lang="en-US" sz="1300" dirty="0"/>
          </a:p>
        </p:txBody>
      </p:sp>
      <p:sp>
        <p:nvSpPr>
          <p:cNvPr id="16" name="Text 12"/>
          <p:cNvSpPr/>
          <p:nvPr/>
        </p:nvSpPr>
        <p:spPr>
          <a:xfrm>
            <a:off x="469702" y="11213554"/>
            <a:ext cx="4449485"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Colete água da chuva para irrigação</a:t>
            </a:r>
            <a:endParaRPr lang="en-US" sz="1050" dirty="0"/>
          </a:p>
        </p:txBody>
      </p:sp>
      <p:sp>
        <p:nvSpPr>
          <p:cNvPr id="17" name="Text 13"/>
          <p:cNvSpPr/>
          <p:nvPr/>
        </p:nvSpPr>
        <p:spPr>
          <a:xfrm>
            <a:off x="469702" y="11475135"/>
            <a:ext cx="4449485"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Reutilize água de ar-condicionado</a:t>
            </a:r>
            <a:endParaRPr lang="en-US" sz="1050" dirty="0"/>
          </a:p>
        </p:txBody>
      </p:sp>
      <p:sp>
        <p:nvSpPr>
          <p:cNvPr id="18" name="Text 14"/>
          <p:cNvSpPr/>
          <p:nvPr/>
        </p:nvSpPr>
        <p:spPr>
          <a:xfrm>
            <a:off x="469702" y="11736715"/>
            <a:ext cx="4449485"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Instale sistema de recirculação</a:t>
            </a:r>
            <a:endParaRPr lang="en-US" sz="1050" dirty="0"/>
          </a:p>
        </p:txBody>
      </p:sp>
      <p:sp>
        <p:nvSpPr>
          <p:cNvPr id="19" name="Text 15"/>
          <p:cNvSpPr/>
          <p:nvPr/>
        </p:nvSpPr>
        <p:spPr>
          <a:xfrm>
            <a:off x="469702" y="11998296"/>
            <a:ext cx="4449485"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Use água de lavagem de frutas e verduras</a:t>
            </a:r>
            <a:endParaRPr lang="en-US" sz="1050" dirty="0"/>
          </a:p>
        </p:txBody>
      </p:sp>
      <p:pic>
        <p:nvPicPr>
          <p:cNvPr id="20" name="Image 2" descr="preencoded.png">    </p:cNvPr>
          <p:cNvPicPr>
            <a:picLocks noChangeAspect="1"/>
          </p:cNvPicPr>
          <p:nvPr/>
        </p:nvPicPr>
        <p:blipFill>
          <a:blip r:embed="rId3"/>
          <a:stretch>
            <a:fillRect/>
          </a:stretch>
        </p:blipFill>
        <p:spPr>
          <a:xfrm>
            <a:off x="4919186" y="10766831"/>
            <a:ext cx="4791789" cy="4791794"/>
          </a:xfrm>
          <a:prstGeom prst="rect">
            <a:avLst/>
          </a:prstGeom>
        </p:spPr>
      </p:pic>
      <p:pic>
        <p:nvPicPr>
          <p:cNvPr id="21" name="Image 3" descr="preencoded.png">    </p:cNvPr>
          <p:cNvPicPr>
            <a:picLocks noChangeAspect="1"/>
          </p:cNvPicPr>
          <p:nvPr/>
        </p:nvPicPr>
        <p:blipFill>
          <a:blip r:embed="rId4"/>
          <a:stretch>
            <a:fillRect/>
          </a:stretch>
        </p:blipFill>
        <p:spPr>
          <a:xfrm>
            <a:off x="6603683" y="11976150"/>
            <a:ext cx="188714" cy="235863"/>
          </a:xfrm>
          <a:prstGeom prst="rect">
            <a:avLst/>
          </a:prstGeom>
        </p:spPr>
      </p:pic>
      <p:sp>
        <p:nvSpPr>
          <p:cNvPr id="22" name="Text 16"/>
          <p:cNvSpPr/>
          <p:nvPr/>
        </p:nvSpPr>
        <p:spPr>
          <a:xfrm>
            <a:off x="9710976" y="10818623"/>
            <a:ext cx="4449604" cy="419338"/>
          </a:xfrm>
          <a:prstGeom prst="rect">
            <a:avLst/>
          </a:prstGeom>
          <a:noFill/>
          <a:ln/>
        </p:spPr>
        <p:txBody>
          <a:bodyPr wrap="squar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Materiais Reciclados e Reutilizados</a:t>
            </a:r>
            <a:endParaRPr lang="en-US" sz="1300" dirty="0"/>
          </a:p>
        </p:txBody>
      </p:sp>
      <p:sp>
        <p:nvSpPr>
          <p:cNvPr id="23" name="Text 17"/>
          <p:cNvSpPr/>
          <p:nvPr/>
        </p:nvSpPr>
        <p:spPr>
          <a:xfrm>
            <a:off x="9710976" y="11318448"/>
            <a:ext cx="4449604"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Estruturas de madeira certificada ou reaproveitada</a:t>
            </a:r>
            <a:endParaRPr lang="en-US" sz="1050" dirty="0"/>
          </a:p>
        </p:txBody>
      </p:sp>
      <p:sp>
        <p:nvSpPr>
          <p:cNvPr id="24" name="Text 18"/>
          <p:cNvSpPr/>
          <p:nvPr/>
        </p:nvSpPr>
        <p:spPr>
          <a:xfrm>
            <a:off x="9710976" y="11580029"/>
            <a:ext cx="4449604"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Vasos feitos de materiais reciclados</a:t>
            </a:r>
            <a:endParaRPr lang="en-US" sz="1050" dirty="0"/>
          </a:p>
        </p:txBody>
      </p:sp>
      <p:sp>
        <p:nvSpPr>
          <p:cNvPr id="25" name="Text 19"/>
          <p:cNvSpPr/>
          <p:nvPr/>
        </p:nvSpPr>
        <p:spPr>
          <a:xfrm>
            <a:off x="9710976" y="11841609"/>
            <a:ext cx="4449604"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Pallets transformados em suportes</a:t>
            </a:r>
            <a:endParaRPr lang="en-US" sz="1050" dirty="0"/>
          </a:p>
        </p:txBody>
      </p:sp>
      <p:sp>
        <p:nvSpPr>
          <p:cNvPr id="26" name="Text 20"/>
          <p:cNvSpPr/>
          <p:nvPr/>
        </p:nvSpPr>
        <p:spPr>
          <a:xfrm>
            <a:off x="9710976" y="12103190"/>
            <a:ext cx="4449604"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Garrafas PET como mini-estufas</a:t>
            </a:r>
            <a:endParaRPr lang="en-US" sz="1050" dirty="0"/>
          </a:p>
        </p:txBody>
      </p:sp>
      <p:pic>
        <p:nvPicPr>
          <p:cNvPr id="27" name="Image 4" descr="preencoded.png">    </p:cNvPr>
          <p:cNvPicPr>
            <a:picLocks noChangeAspect="1"/>
          </p:cNvPicPr>
          <p:nvPr/>
        </p:nvPicPr>
        <p:blipFill>
          <a:blip r:embed="rId5"/>
          <a:stretch>
            <a:fillRect/>
          </a:stretch>
        </p:blipFill>
        <p:spPr>
          <a:xfrm>
            <a:off x="4919186" y="10766831"/>
            <a:ext cx="4791789" cy="4791794"/>
          </a:xfrm>
          <a:prstGeom prst="rect">
            <a:avLst/>
          </a:prstGeom>
        </p:spPr>
      </p:pic>
      <p:pic>
        <p:nvPicPr>
          <p:cNvPr id="28" name="Image 5" descr="preencoded.png">    </p:cNvPr>
          <p:cNvPicPr>
            <a:picLocks noChangeAspect="1"/>
          </p:cNvPicPr>
          <p:nvPr/>
        </p:nvPicPr>
        <p:blipFill>
          <a:blip r:embed="rId6"/>
          <a:stretch>
            <a:fillRect/>
          </a:stretch>
        </p:blipFill>
        <p:spPr>
          <a:xfrm>
            <a:off x="7837527" y="11976150"/>
            <a:ext cx="188714" cy="235863"/>
          </a:xfrm>
          <a:prstGeom prst="rect">
            <a:avLst/>
          </a:prstGeom>
        </p:spPr>
      </p:pic>
      <p:sp>
        <p:nvSpPr>
          <p:cNvPr id="29" name="Text 21"/>
          <p:cNvSpPr/>
          <p:nvPr/>
        </p:nvSpPr>
        <p:spPr>
          <a:xfrm>
            <a:off x="9979343" y="12622779"/>
            <a:ext cx="2198965"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Cultivo Orgânico</a:t>
            </a:r>
            <a:endParaRPr lang="en-US" sz="1300" dirty="0"/>
          </a:p>
        </p:txBody>
      </p:sp>
      <p:sp>
        <p:nvSpPr>
          <p:cNvPr id="30" name="Text 22"/>
          <p:cNvSpPr/>
          <p:nvPr/>
        </p:nvSpPr>
        <p:spPr>
          <a:xfrm>
            <a:off x="9979343" y="12912935"/>
            <a:ext cx="4181237"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Evite pesticidas químicos</a:t>
            </a:r>
            <a:endParaRPr lang="en-US" sz="1050" dirty="0"/>
          </a:p>
        </p:txBody>
      </p:sp>
      <p:sp>
        <p:nvSpPr>
          <p:cNvPr id="31" name="Text 23"/>
          <p:cNvSpPr/>
          <p:nvPr/>
        </p:nvSpPr>
        <p:spPr>
          <a:xfrm>
            <a:off x="9979343" y="13174515"/>
            <a:ext cx="4181237"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Use controle biológico de pragas</a:t>
            </a:r>
            <a:endParaRPr lang="en-US" sz="1050" dirty="0"/>
          </a:p>
        </p:txBody>
      </p:sp>
      <p:sp>
        <p:nvSpPr>
          <p:cNvPr id="32" name="Text 24"/>
          <p:cNvSpPr/>
          <p:nvPr/>
        </p:nvSpPr>
        <p:spPr>
          <a:xfrm>
            <a:off x="9979343" y="13436096"/>
            <a:ext cx="4181237"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Produza composto caseiro</a:t>
            </a:r>
            <a:endParaRPr lang="en-US" sz="1050" dirty="0"/>
          </a:p>
        </p:txBody>
      </p:sp>
      <p:sp>
        <p:nvSpPr>
          <p:cNvPr id="33" name="Text 25"/>
          <p:cNvSpPr/>
          <p:nvPr/>
        </p:nvSpPr>
        <p:spPr>
          <a:xfrm>
            <a:off x="9979343" y="13697676"/>
            <a:ext cx="4181237"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Faça rotação de culturas em hortas</a:t>
            </a:r>
            <a:endParaRPr lang="en-US" sz="1050" dirty="0"/>
          </a:p>
        </p:txBody>
      </p:sp>
      <p:pic>
        <p:nvPicPr>
          <p:cNvPr id="34" name="Image 6" descr="preencoded.png">    </p:cNvPr>
          <p:cNvPicPr>
            <a:picLocks noChangeAspect="1"/>
          </p:cNvPicPr>
          <p:nvPr/>
        </p:nvPicPr>
        <p:blipFill>
          <a:blip r:embed="rId7"/>
          <a:stretch>
            <a:fillRect/>
          </a:stretch>
        </p:blipFill>
        <p:spPr>
          <a:xfrm>
            <a:off x="4919186" y="10766831"/>
            <a:ext cx="4791789" cy="4791794"/>
          </a:xfrm>
          <a:prstGeom prst="rect">
            <a:avLst/>
          </a:prstGeom>
        </p:spPr>
      </p:pic>
      <p:pic>
        <p:nvPicPr>
          <p:cNvPr id="35" name="Image 7" descr="preencoded.png">    </p:cNvPr>
          <p:cNvPicPr>
            <a:picLocks noChangeAspect="1"/>
          </p:cNvPicPr>
          <p:nvPr/>
        </p:nvPicPr>
        <p:blipFill>
          <a:blip r:embed="rId8"/>
          <a:stretch>
            <a:fillRect/>
          </a:stretch>
        </p:blipFill>
        <p:spPr>
          <a:xfrm>
            <a:off x="8454509" y="13044737"/>
            <a:ext cx="188714" cy="235863"/>
          </a:xfrm>
          <a:prstGeom prst="rect">
            <a:avLst/>
          </a:prstGeom>
        </p:spPr>
      </p:pic>
      <p:sp>
        <p:nvSpPr>
          <p:cNvPr id="36" name="Text 26"/>
          <p:cNvSpPr/>
          <p:nvPr/>
        </p:nvSpPr>
        <p:spPr>
          <a:xfrm>
            <a:off x="9710976" y="14217265"/>
            <a:ext cx="1925955" cy="209669"/>
          </a:xfrm>
          <a:prstGeom prst="rect">
            <a:avLst/>
          </a:prstGeom>
          <a:noFill/>
          <a:ln/>
        </p:spPr>
        <p:txBody>
          <a:bodyPr wrap="none" lIns="0" tIns="0" rIns="0" bIns="0" rtlCol="0" anchor="t"/>
          <a:lstStyle/>
          <a:p>
            <a:pPr algn="l"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Energia Limpa</a:t>
            </a:r>
            <a:endParaRPr lang="en-US" sz="1300" dirty="0"/>
          </a:p>
        </p:txBody>
      </p:sp>
      <p:sp>
        <p:nvSpPr>
          <p:cNvPr id="37" name="Text 27"/>
          <p:cNvSpPr/>
          <p:nvPr/>
        </p:nvSpPr>
        <p:spPr>
          <a:xfrm>
            <a:off x="9710976" y="14507421"/>
            <a:ext cx="4449604"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Iluminação LED de baixo consumo</a:t>
            </a:r>
            <a:endParaRPr lang="en-US" sz="1050" dirty="0"/>
          </a:p>
        </p:txBody>
      </p:sp>
      <p:sp>
        <p:nvSpPr>
          <p:cNvPr id="38" name="Text 28"/>
          <p:cNvSpPr/>
          <p:nvPr/>
        </p:nvSpPr>
        <p:spPr>
          <a:xfrm>
            <a:off x="9710976" y="14769002"/>
            <a:ext cx="4449604"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Sistemas de irrigação movidos a energia solar</a:t>
            </a:r>
            <a:endParaRPr lang="en-US" sz="1050" dirty="0"/>
          </a:p>
        </p:txBody>
      </p:sp>
      <p:sp>
        <p:nvSpPr>
          <p:cNvPr id="39" name="Text 29"/>
          <p:cNvSpPr/>
          <p:nvPr/>
        </p:nvSpPr>
        <p:spPr>
          <a:xfrm>
            <a:off x="9710976" y="15030582"/>
            <a:ext cx="4449604"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Timers inteligentes para otimização</a:t>
            </a:r>
            <a:endParaRPr lang="en-US" sz="1050" dirty="0"/>
          </a:p>
        </p:txBody>
      </p:sp>
      <p:sp>
        <p:nvSpPr>
          <p:cNvPr id="40" name="Text 30"/>
          <p:cNvSpPr/>
          <p:nvPr/>
        </p:nvSpPr>
        <p:spPr>
          <a:xfrm>
            <a:off x="9710976" y="15292163"/>
            <a:ext cx="4449604"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Bomba de água com placa fotovoltaica</a:t>
            </a:r>
            <a:endParaRPr lang="en-US" sz="1050" dirty="0"/>
          </a:p>
        </p:txBody>
      </p:sp>
      <p:pic>
        <p:nvPicPr>
          <p:cNvPr id="41" name="Image 8" descr="preencoded.png">    </p:cNvPr>
          <p:cNvPicPr>
            <a:picLocks noChangeAspect="1"/>
          </p:cNvPicPr>
          <p:nvPr/>
        </p:nvPicPr>
        <p:blipFill>
          <a:blip r:embed="rId9"/>
          <a:stretch>
            <a:fillRect/>
          </a:stretch>
        </p:blipFill>
        <p:spPr>
          <a:xfrm>
            <a:off x="4919186" y="10766831"/>
            <a:ext cx="4791789" cy="4791794"/>
          </a:xfrm>
          <a:prstGeom prst="rect">
            <a:avLst/>
          </a:prstGeom>
        </p:spPr>
      </p:pic>
      <p:pic>
        <p:nvPicPr>
          <p:cNvPr id="42" name="Image 9" descr="preencoded.png">    </p:cNvPr>
          <p:cNvPicPr>
            <a:picLocks noChangeAspect="1"/>
          </p:cNvPicPr>
          <p:nvPr/>
        </p:nvPicPr>
        <p:blipFill>
          <a:blip r:embed="rId10"/>
          <a:stretch>
            <a:fillRect/>
          </a:stretch>
        </p:blipFill>
        <p:spPr>
          <a:xfrm>
            <a:off x="7837527" y="14113205"/>
            <a:ext cx="188714" cy="235863"/>
          </a:xfrm>
          <a:prstGeom prst="rect">
            <a:avLst/>
          </a:prstGeom>
        </p:spPr>
      </p:pic>
      <p:sp>
        <p:nvSpPr>
          <p:cNvPr id="43" name="Text 31"/>
          <p:cNvSpPr/>
          <p:nvPr/>
        </p:nvSpPr>
        <p:spPr>
          <a:xfrm>
            <a:off x="2928223" y="14217265"/>
            <a:ext cx="1990963" cy="209669"/>
          </a:xfrm>
          <a:prstGeom prst="rect">
            <a:avLst/>
          </a:prstGeom>
          <a:noFill/>
          <a:ln/>
        </p:spPr>
        <p:txBody>
          <a:bodyPr wrap="none" lIns="0" tIns="0" rIns="0" bIns="0" rtlCol="0" anchor="t"/>
          <a:lstStyle/>
          <a:p>
            <a:pPr algn="r"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Biodiversidade</a:t>
            </a:r>
            <a:endParaRPr lang="en-US" sz="1300" dirty="0"/>
          </a:p>
        </p:txBody>
      </p:sp>
      <p:sp>
        <p:nvSpPr>
          <p:cNvPr id="44" name="Text 32"/>
          <p:cNvSpPr/>
          <p:nvPr/>
        </p:nvSpPr>
        <p:spPr>
          <a:xfrm>
            <a:off x="469702" y="14507421"/>
            <a:ext cx="4449485"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Escolha plantas nativas da região</a:t>
            </a:r>
            <a:endParaRPr lang="en-US" sz="1050" dirty="0"/>
          </a:p>
        </p:txBody>
      </p:sp>
      <p:sp>
        <p:nvSpPr>
          <p:cNvPr id="45" name="Text 33"/>
          <p:cNvSpPr/>
          <p:nvPr/>
        </p:nvSpPr>
        <p:spPr>
          <a:xfrm>
            <a:off x="469702" y="14769002"/>
            <a:ext cx="4449485"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Inclua espécies que atraem polinizadores</a:t>
            </a:r>
            <a:endParaRPr lang="en-US" sz="1050" dirty="0"/>
          </a:p>
        </p:txBody>
      </p:sp>
      <p:sp>
        <p:nvSpPr>
          <p:cNvPr id="46" name="Text 34"/>
          <p:cNvSpPr/>
          <p:nvPr/>
        </p:nvSpPr>
        <p:spPr>
          <a:xfrm>
            <a:off x="469702" y="15030582"/>
            <a:ext cx="4449485"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Crie pequenos habitats para insetos benéficos</a:t>
            </a:r>
            <a:endParaRPr lang="en-US" sz="1050" dirty="0"/>
          </a:p>
        </p:txBody>
      </p:sp>
      <p:sp>
        <p:nvSpPr>
          <p:cNvPr id="47" name="Text 35"/>
          <p:cNvSpPr/>
          <p:nvPr/>
        </p:nvSpPr>
        <p:spPr>
          <a:xfrm>
            <a:off x="469702" y="15292163"/>
            <a:ext cx="4449485"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Pratique a preservação de sementes</a:t>
            </a:r>
            <a:endParaRPr lang="en-US" sz="1050" dirty="0"/>
          </a:p>
        </p:txBody>
      </p:sp>
      <p:pic>
        <p:nvPicPr>
          <p:cNvPr id="48" name="Image 10" descr="preencoded.png">    </p:cNvPr>
          <p:cNvPicPr>
            <a:picLocks noChangeAspect="1"/>
          </p:cNvPicPr>
          <p:nvPr/>
        </p:nvPicPr>
        <p:blipFill>
          <a:blip r:embed="rId11"/>
          <a:stretch>
            <a:fillRect/>
          </a:stretch>
        </p:blipFill>
        <p:spPr>
          <a:xfrm>
            <a:off x="4919186" y="10766831"/>
            <a:ext cx="4791789" cy="4791794"/>
          </a:xfrm>
          <a:prstGeom prst="rect">
            <a:avLst/>
          </a:prstGeom>
        </p:spPr>
      </p:pic>
      <p:pic>
        <p:nvPicPr>
          <p:cNvPr id="49" name="Image 11" descr="preencoded.png">    </p:cNvPr>
          <p:cNvPicPr>
            <a:picLocks noChangeAspect="1"/>
          </p:cNvPicPr>
          <p:nvPr/>
        </p:nvPicPr>
        <p:blipFill>
          <a:blip r:embed="rId12"/>
          <a:stretch>
            <a:fillRect/>
          </a:stretch>
        </p:blipFill>
        <p:spPr>
          <a:xfrm>
            <a:off x="6603683" y="14113205"/>
            <a:ext cx="188714" cy="235863"/>
          </a:xfrm>
          <a:prstGeom prst="rect">
            <a:avLst/>
          </a:prstGeom>
        </p:spPr>
      </p:pic>
      <p:sp>
        <p:nvSpPr>
          <p:cNvPr id="50" name="Text 36"/>
          <p:cNvSpPr/>
          <p:nvPr/>
        </p:nvSpPr>
        <p:spPr>
          <a:xfrm>
            <a:off x="2873931" y="12622779"/>
            <a:ext cx="1776889" cy="209669"/>
          </a:xfrm>
          <a:prstGeom prst="rect">
            <a:avLst/>
          </a:prstGeom>
          <a:noFill/>
          <a:ln/>
        </p:spPr>
        <p:txBody>
          <a:bodyPr wrap="none" lIns="0" tIns="0" rIns="0" bIns="0" rtlCol="0" anchor="t"/>
          <a:lstStyle/>
          <a:p>
            <a:pPr algn="r" indent="0" marL="0">
              <a:lnSpc>
                <a:spcPts val="1650"/>
              </a:lnSpc>
              <a:buNone/>
            </a:pPr>
            <a:r>
              <a:rPr lang="en-US" sz="1300" b="1" dirty="0">
                <a:solidFill>
                  <a:srgbClr val="D7E5D8"/>
                </a:solidFill>
                <a:latin typeface="Syne Extra Bold" pitchFamily="34" charset="0"/>
                <a:ea typeface="Syne Extra Bold" pitchFamily="34" charset="-122"/>
                <a:cs typeface="Syne Extra Bold" pitchFamily="34" charset="-120"/>
              </a:rPr>
              <a:t>Comunidade</a:t>
            </a:r>
            <a:endParaRPr lang="en-US" sz="1300" dirty="0"/>
          </a:p>
        </p:txBody>
      </p:sp>
      <p:sp>
        <p:nvSpPr>
          <p:cNvPr id="51" name="Text 37"/>
          <p:cNvSpPr/>
          <p:nvPr/>
        </p:nvSpPr>
        <p:spPr>
          <a:xfrm>
            <a:off x="469702" y="12912935"/>
            <a:ext cx="418111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Troque mudas e sementes com vizinhos</a:t>
            </a:r>
            <a:endParaRPr lang="en-US" sz="1050" dirty="0"/>
          </a:p>
        </p:txBody>
      </p:sp>
      <p:sp>
        <p:nvSpPr>
          <p:cNvPr id="52" name="Text 38"/>
          <p:cNvSpPr/>
          <p:nvPr/>
        </p:nvSpPr>
        <p:spPr>
          <a:xfrm>
            <a:off x="469702" y="13174515"/>
            <a:ext cx="418111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Compartilhe conhecimentos e experiências</a:t>
            </a:r>
            <a:endParaRPr lang="en-US" sz="1050" dirty="0"/>
          </a:p>
        </p:txBody>
      </p:sp>
      <p:sp>
        <p:nvSpPr>
          <p:cNvPr id="53" name="Text 39"/>
          <p:cNvSpPr/>
          <p:nvPr/>
        </p:nvSpPr>
        <p:spPr>
          <a:xfrm>
            <a:off x="469702" y="13436096"/>
            <a:ext cx="418111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Participe de iniciativas coletivas de jardinagem</a:t>
            </a:r>
            <a:endParaRPr lang="en-US" sz="1050" dirty="0"/>
          </a:p>
        </p:txBody>
      </p:sp>
      <p:sp>
        <p:nvSpPr>
          <p:cNvPr id="54" name="Text 40"/>
          <p:cNvSpPr/>
          <p:nvPr/>
        </p:nvSpPr>
        <p:spPr>
          <a:xfrm>
            <a:off x="469702" y="13697676"/>
            <a:ext cx="418111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Promova workshops em seu condomínio</a:t>
            </a:r>
            <a:endParaRPr lang="en-US" sz="1050" dirty="0"/>
          </a:p>
        </p:txBody>
      </p:sp>
      <p:pic>
        <p:nvPicPr>
          <p:cNvPr id="55" name="Image 12" descr="preencoded.png">    </p:cNvPr>
          <p:cNvPicPr>
            <a:picLocks noChangeAspect="1"/>
          </p:cNvPicPr>
          <p:nvPr/>
        </p:nvPicPr>
        <p:blipFill>
          <a:blip r:embed="rId13"/>
          <a:stretch>
            <a:fillRect/>
          </a:stretch>
        </p:blipFill>
        <p:spPr>
          <a:xfrm>
            <a:off x="4919186" y="10766831"/>
            <a:ext cx="4791789" cy="4791794"/>
          </a:xfrm>
          <a:prstGeom prst="rect">
            <a:avLst/>
          </a:prstGeom>
        </p:spPr>
      </p:pic>
      <p:pic>
        <p:nvPicPr>
          <p:cNvPr id="56" name="Image 13" descr="preencoded.png">    </p:cNvPr>
          <p:cNvPicPr>
            <a:picLocks noChangeAspect="1"/>
          </p:cNvPicPr>
          <p:nvPr/>
        </p:nvPicPr>
        <p:blipFill>
          <a:blip r:embed="rId14"/>
          <a:stretch>
            <a:fillRect/>
          </a:stretch>
        </p:blipFill>
        <p:spPr>
          <a:xfrm>
            <a:off x="5986701" y="13044737"/>
            <a:ext cx="188714" cy="235863"/>
          </a:xfrm>
          <a:prstGeom prst="rect">
            <a:avLst/>
          </a:prstGeom>
        </p:spPr>
      </p:pic>
      <p:sp>
        <p:nvSpPr>
          <p:cNvPr id="57" name="Text 41"/>
          <p:cNvSpPr/>
          <p:nvPr/>
        </p:nvSpPr>
        <p:spPr>
          <a:xfrm>
            <a:off x="469702" y="15759960"/>
            <a:ext cx="4734044"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Compostagem para Apartamentos</a:t>
            </a:r>
            <a:endParaRPr lang="en-US" sz="1300" dirty="0"/>
          </a:p>
        </p:txBody>
      </p:sp>
      <p:sp>
        <p:nvSpPr>
          <p:cNvPr id="58" name="Text 42"/>
          <p:cNvSpPr/>
          <p:nvPr/>
        </p:nvSpPr>
        <p:spPr>
          <a:xfrm>
            <a:off x="469702" y="16170964"/>
            <a:ext cx="13690878" cy="214670"/>
          </a:xfrm>
          <a:prstGeom prst="rect">
            <a:avLst/>
          </a:prstGeom>
          <a:noFill/>
          <a:ln/>
        </p:spPr>
        <p:txBody>
          <a:bodyPr wrap="non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A compostagem é uma prática fundamental para a jardinagem sustentável, e existem soluções adaptadas especificamente para apartamentos:</a:t>
            </a:r>
            <a:endParaRPr lang="en-US" sz="1050" dirty="0"/>
          </a:p>
        </p:txBody>
      </p:sp>
      <p:sp>
        <p:nvSpPr>
          <p:cNvPr id="59" name="Text 43"/>
          <p:cNvSpPr/>
          <p:nvPr/>
        </p:nvSpPr>
        <p:spPr>
          <a:xfrm>
            <a:off x="469702" y="16670789"/>
            <a:ext cx="4826913"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Composteira Doméstica Compacta</a:t>
            </a:r>
            <a:endParaRPr lang="en-US" sz="1300" dirty="0"/>
          </a:p>
        </p:txBody>
      </p:sp>
      <p:sp>
        <p:nvSpPr>
          <p:cNvPr id="60" name="Text 44"/>
          <p:cNvSpPr/>
          <p:nvPr/>
        </p:nvSpPr>
        <p:spPr>
          <a:xfrm>
            <a:off x="469702" y="17014641"/>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Ocupa pouco espaço (geralmente sob a pia)</a:t>
            </a:r>
            <a:endParaRPr lang="en-US" sz="1050" dirty="0"/>
          </a:p>
        </p:txBody>
      </p:sp>
      <p:sp>
        <p:nvSpPr>
          <p:cNvPr id="61" name="Text 45"/>
          <p:cNvSpPr/>
          <p:nvPr/>
        </p:nvSpPr>
        <p:spPr>
          <a:xfrm>
            <a:off x="469702" y="17276222"/>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Transforma resíduos orgânicos em adubo nutritivo</a:t>
            </a:r>
            <a:endParaRPr lang="en-US" sz="1050" dirty="0"/>
          </a:p>
        </p:txBody>
      </p:sp>
      <p:sp>
        <p:nvSpPr>
          <p:cNvPr id="62" name="Text 46"/>
          <p:cNvSpPr/>
          <p:nvPr/>
        </p:nvSpPr>
        <p:spPr>
          <a:xfrm>
            <a:off x="469702" y="17537802"/>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Sistemas fechados eliminam odores e insetos</a:t>
            </a:r>
            <a:endParaRPr lang="en-US" sz="1050" dirty="0"/>
          </a:p>
        </p:txBody>
      </p:sp>
      <p:sp>
        <p:nvSpPr>
          <p:cNvPr id="63" name="Text 47"/>
          <p:cNvSpPr/>
          <p:nvPr/>
        </p:nvSpPr>
        <p:spPr>
          <a:xfrm>
            <a:off x="469702" y="17799383"/>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Produz chorume (biofertilizante líquido) para suas plantas</a:t>
            </a:r>
            <a:endParaRPr lang="en-US" sz="1050" dirty="0"/>
          </a:p>
        </p:txBody>
      </p:sp>
      <p:sp>
        <p:nvSpPr>
          <p:cNvPr id="64" name="Text 48"/>
          <p:cNvSpPr/>
          <p:nvPr/>
        </p:nvSpPr>
        <p:spPr>
          <a:xfrm>
            <a:off x="469702" y="18148236"/>
            <a:ext cx="2765822"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Vermicompostagem</a:t>
            </a:r>
            <a:endParaRPr lang="en-US" sz="1300" dirty="0"/>
          </a:p>
        </p:txBody>
      </p:sp>
      <p:sp>
        <p:nvSpPr>
          <p:cNvPr id="65" name="Text 49"/>
          <p:cNvSpPr/>
          <p:nvPr/>
        </p:nvSpPr>
        <p:spPr>
          <a:xfrm>
            <a:off x="469702" y="18492089"/>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Utiliza minhocas para acelerar o processo</a:t>
            </a:r>
            <a:endParaRPr lang="en-US" sz="1050" dirty="0"/>
          </a:p>
        </p:txBody>
      </p:sp>
      <p:sp>
        <p:nvSpPr>
          <p:cNvPr id="66" name="Text 50"/>
          <p:cNvSpPr/>
          <p:nvPr/>
        </p:nvSpPr>
        <p:spPr>
          <a:xfrm>
            <a:off x="469702" y="18753670"/>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Produz húmus de alta qualidade</a:t>
            </a:r>
            <a:endParaRPr lang="en-US" sz="1050" dirty="0"/>
          </a:p>
        </p:txBody>
      </p:sp>
      <p:sp>
        <p:nvSpPr>
          <p:cNvPr id="67" name="Text 51"/>
          <p:cNvSpPr/>
          <p:nvPr/>
        </p:nvSpPr>
        <p:spPr>
          <a:xfrm>
            <a:off x="469702" y="19015250"/>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Sistema limpo e sem odor quando bem mantido</a:t>
            </a:r>
            <a:endParaRPr lang="en-US" sz="1050" dirty="0"/>
          </a:p>
        </p:txBody>
      </p:sp>
      <p:sp>
        <p:nvSpPr>
          <p:cNvPr id="68" name="Text 52"/>
          <p:cNvSpPr/>
          <p:nvPr/>
        </p:nvSpPr>
        <p:spPr>
          <a:xfrm>
            <a:off x="469702" y="19276831"/>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Pode ser instalado em varandas ou áreas de serviço</a:t>
            </a:r>
            <a:endParaRPr lang="en-US" sz="1050" dirty="0"/>
          </a:p>
        </p:txBody>
      </p:sp>
      <p:sp>
        <p:nvSpPr>
          <p:cNvPr id="69" name="Text 53"/>
          <p:cNvSpPr/>
          <p:nvPr/>
        </p:nvSpPr>
        <p:spPr>
          <a:xfrm>
            <a:off x="7486412" y="16670789"/>
            <a:ext cx="1677710"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Bokashi</a:t>
            </a:r>
            <a:endParaRPr lang="en-US" sz="1300" dirty="0"/>
          </a:p>
        </p:txBody>
      </p:sp>
      <p:sp>
        <p:nvSpPr>
          <p:cNvPr id="70" name="Text 54"/>
          <p:cNvSpPr/>
          <p:nvPr/>
        </p:nvSpPr>
        <p:spPr>
          <a:xfrm>
            <a:off x="7486412" y="17014641"/>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Método japonês de fermentação anaeróbica</a:t>
            </a:r>
            <a:endParaRPr lang="en-US" sz="1050" dirty="0"/>
          </a:p>
        </p:txBody>
      </p:sp>
      <p:sp>
        <p:nvSpPr>
          <p:cNvPr id="71" name="Text 55"/>
          <p:cNvSpPr/>
          <p:nvPr/>
        </p:nvSpPr>
        <p:spPr>
          <a:xfrm>
            <a:off x="7486412" y="17276222"/>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Processa inclusive restos de carne e laticínios</a:t>
            </a:r>
            <a:endParaRPr lang="en-US" sz="1050" dirty="0"/>
          </a:p>
        </p:txBody>
      </p:sp>
      <p:sp>
        <p:nvSpPr>
          <p:cNvPr id="72" name="Text 56"/>
          <p:cNvSpPr/>
          <p:nvPr/>
        </p:nvSpPr>
        <p:spPr>
          <a:xfrm>
            <a:off x="7486412" y="17537802"/>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Rápido e eficiente (2 semanas em média)</a:t>
            </a:r>
            <a:endParaRPr lang="en-US" sz="1050" dirty="0"/>
          </a:p>
        </p:txBody>
      </p:sp>
      <p:sp>
        <p:nvSpPr>
          <p:cNvPr id="73" name="Text 57"/>
          <p:cNvSpPr/>
          <p:nvPr/>
        </p:nvSpPr>
        <p:spPr>
          <a:xfrm>
            <a:off x="7486412" y="17799383"/>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Ideal para espaços muito limitados</a:t>
            </a:r>
            <a:endParaRPr lang="en-US" sz="1050" dirty="0"/>
          </a:p>
        </p:txBody>
      </p:sp>
      <p:sp>
        <p:nvSpPr>
          <p:cNvPr id="74" name="Text 58"/>
          <p:cNvSpPr/>
          <p:nvPr/>
        </p:nvSpPr>
        <p:spPr>
          <a:xfrm>
            <a:off x="7486412" y="18148236"/>
            <a:ext cx="3775710"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Compostagem Comunitária</a:t>
            </a:r>
            <a:endParaRPr lang="en-US" sz="1300" dirty="0"/>
          </a:p>
        </p:txBody>
      </p:sp>
      <p:sp>
        <p:nvSpPr>
          <p:cNvPr id="75" name="Text 59"/>
          <p:cNvSpPr/>
          <p:nvPr/>
        </p:nvSpPr>
        <p:spPr>
          <a:xfrm>
            <a:off x="7486412" y="18492089"/>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Iniciativas de bairro ou condomínio</a:t>
            </a:r>
            <a:endParaRPr lang="en-US" sz="1050" dirty="0"/>
          </a:p>
        </p:txBody>
      </p:sp>
      <p:sp>
        <p:nvSpPr>
          <p:cNvPr id="76" name="Text 60"/>
          <p:cNvSpPr/>
          <p:nvPr/>
        </p:nvSpPr>
        <p:spPr>
          <a:xfrm>
            <a:off x="7486412" y="18753670"/>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Separação dos resíduos em casa e entrega em pontos de coleta</a:t>
            </a:r>
            <a:endParaRPr lang="en-US" sz="1050" dirty="0"/>
          </a:p>
        </p:txBody>
      </p:sp>
      <p:sp>
        <p:nvSpPr>
          <p:cNvPr id="77" name="Text 61"/>
          <p:cNvSpPr/>
          <p:nvPr/>
        </p:nvSpPr>
        <p:spPr>
          <a:xfrm>
            <a:off x="7486412" y="19015250"/>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Fortalece laços comunitários</a:t>
            </a:r>
            <a:endParaRPr lang="en-US" sz="1050" dirty="0"/>
          </a:p>
        </p:txBody>
      </p:sp>
      <p:sp>
        <p:nvSpPr>
          <p:cNvPr id="78" name="Text 62"/>
          <p:cNvSpPr/>
          <p:nvPr/>
        </p:nvSpPr>
        <p:spPr>
          <a:xfrm>
            <a:off x="7486412" y="19276831"/>
            <a:ext cx="6681668" cy="214670"/>
          </a:xfrm>
          <a:prstGeom prst="rect">
            <a:avLst/>
          </a:prstGeom>
          <a:noFill/>
          <a:ln/>
        </p:spPr>
        <p:txBody>
          <a:bodyPr wrap="none" lIns="0" tIns="0" rIns="0" bIns="0" rtlCol="0" anchor="t"/>
          <a:lstStyle/>
          <a:p>
            <a:pPr algn="l" marL="342900" indent="-342900">
              <a:lnSpc>
                <a:spcPts val="1650"/>
              </a:lnSpc>
              <a:buSzPct val="100000"/>
              <a:buChar char="•"/>
            </a:pPr>
            <a:r>
              <a:rPr lang="en-US" sz="1050" dirty="0">
                <a:solidFill>
                  <a:srgbClr val="D7E5D8"/>
                </a:solidFill>
                <a:latin typeface="Syne" pitchFamily="34" charset="0"/>
                <a:ea typeface="Syne" pitchFamily="34" charset="-122"/>
                <a:cs typeface="Syne" pitchFamily="34" charset="-120"/>
              </a:rPr>
              <a:t>Possibilidade de receber o composto pronto</a:t>
            </a:r>
            <a:endParaRPr lang="en-US" sz="1050" dirty="0"/>
          </a:p>
        </p:txBody>
      </p:sp>
      <p:sp>
        <p:nvSpPr>
          <p:cNvPr id="79" name="Shape 63"/>
          <p:cNvSpPr/>
          <p:nvPr/>
        </p:nvSpPr>
        <p:spPr>
          <a:xfrm>
            <a:off x="469702" y="19689383"/>
            <a:ext cx="13690878" cy="792362"/>
          </a:xfrm>
          <a:prstGeom prst="roundRect">
            <a:avLst>
              <a:gd name="adj" fmla="val 7115"/>
            </a:avLst>
          </a:prstGeom>
          <a:solidFill>
            <a:srgbClr val="334805"/>
          </a:solidFill>
          <a:ln/>
        </p:spPr>
      </p:sp>
      <p:pic>
        <p:nvPicPr>
          <p:cNvPr id="80" name="Image 14" descr="preencoded.png">    </p:cNvPr>
          <p:cNvPicPr>
            <a:picLocks noChangeAspect="1"/>
          </p:cNvPicPr>
          <p:nvPr/>
        </p:nvPicPr>
        <p:blipFill>
          <a:blip r:embed="rId15"/>
          <a:stretch>
            <a:fillRect/>
          </a:stretch>
        </p:blipFill>
        <p:spPr>
          <a:xfrm>
            <a:off x="603885" y="19884288"/>
            <a:ext cx="167759" cy="134184"/>
          </a:xfrm>
          <a:prstGeom prst="rect">
            <a:avLst/>
          </a:prstGeom>
        </p:spPr>
      </p:pic>
      <p:sp>
        <p:nvSpPr>
          <p:cNvPr id="81" name="Text 64"/>
          <p:cNvSpPr/>
          <p:nvPr/>
        </p:nvSpPr>
        <p:spPr>
          <a:xfrm>
            <a:off x="905828" y="19857023"/>
            <a:ext cx="13120568" cy="436960"/>
          </a:xfrm>
          <a:prstGeom prst="rect">
            <a:avLst/>
          </a:prstGeom>
          <a:noFill/>
          <a:ln/>
        </p:spPr>
        <p:txBody>
          <a:bodyPr wrap="square" lIns="0" tIns="0" rIns="0" bIns="0" rtlCol="0" anchor="t"/>
          <a:lstStyle/>
          <a:p>
            <a:pPr algn="l" indent="0" marL="0">
              <a:lnSpc>
                <a:spcPts val="1650"/>
              </a:lnSpc>
              <a:buNone/>
            </a:pPr>
            <a:r>
              <a:rPr lang="en-US" sz="1050" b="1" dirty="0">
                <a:solidFill>
                  <a:srgbClr val="000000"/>
                </a:solidFill>
                <a:latin typeface="Syne" pitchFamily="34" charset="0"/>
                <a:ea typeface="Syne" pitchFamily="34" charset="-122"/>
                <a:cs typeface="Syne" pitchFamily="34" charset="-120"/>
              </a:rPr>
              <a:t>🌎</a:t>
            </a:r>
            <a:pPr algn="l" indent="0" marL="0">
              <a:lnSpc>
                <a:spcPts val="1650"/>
              </a:lnSpc>
              <a:buNone/>
            </a:pPr>
            <a:r>
              <a:rPr lang="en-US" sz="1050" dirty="0">
                <a:solidFill>
                  <a:srgbClr val="FFFFFF"/>
                </a:solidFill>
                <a:latin typeface="Syne" pitchFamily="34" charset="0"/>
                <a:ea typeface="Syne" pitchFamily="34" charset="-122"/>
                <a:cs typeface="Syne" pitchFamily="34" charset="-120"/>
              </a:rPr>
              <a:t> Impacto Ambiental:</a:t>
            </a:r>
            <a:pPr algn="l" indent="0" marL="0">
              <a:lnSpc>
                <a:spcPts val="1650"/>
              </a:lnSpc>
              <a:buNone/>
            </a:pPr>
            <a:r>
              <a:rPr lang="en-US" sz="1050" dirty="0">
                <a:solidFill>
                  <a:srgbClr val="FFFFFF"/>
                </a:solidFill>
                <a:latin typeface="Syne" pitchFamily="34" charset="0"/>
                <a:ea typeface="Syne" pitchFamily="34" charset="-122"/>
                <a:cs typeface="Syne" pitchFamily="34" charset="-120"/>
              </a:rPr>
              <a:t> Ao compostar seus resíduos orgânicos em vez de enviá-los para aterros, você evita a produção de metano (um potente gás de efeito estufa) e reduz sua pegada de carbono. Além disso, cada kg de composto produzido em casa significa menos fertilizantes químicos necessários!</a:t>
            </a:r>
            <a:endParaRPr lang="en-US" sz="1050" dirty="0"/>
          </a:p>
        </p:txBody>
      </p:sp>
      <p:sp>
        <p:nvSpPr>
          <p:cNvPr id="82" name="Text 65"/>
          <p:cNvSpPr/>
          <p:nvPr/>
        </p:nvSpPr>
        <p:spPr>
          <a:xfrm>
            <a:off x="469702" y="20683079"/>
            <a:ext cx="8217575" cy="209669"/>
          </a:xfrm>
          <a:prstGeom prst="rect">
            <a:avLst/>
          </a:prstGeom>
          <a:noFill/>
          <a:ln/>
        </p:spPr>
        <p:txBody>
          <a:bodyPr wrap="none" lIns="0" tIns="0" rIns="0" bIns="0" rtlCol="0" anchor="t"/>
          <a:lstStyle/>
          <a:p>
            <a:pPr algn="l" indent="0" marL="0">
              <a:lnSpc>
                <a:spcPts val="1650"/>
              </a:lnSpc>
              <a:buNone/>
            </a:pPr>
            <a:r>
              <a:rPr lang="en-US" sz="1300" b="1" dirty="0">
                <a:solidFill>
                  <a:srgbClr val="F0F4F1"/>
                </a:solidFill>
                <a:latin typeface="Syne Extra Bold" pitchFamily="34" charset="0"/>
                <a:ea typeface="Syne Extra Bold" pitchFamily="34" charset="-122"/>
                <a:cs typeface="Syne Extra Bold" pitchFamily="34" charset="-120"/>
              </a:rPr>
              <a:t>Jardins Verticais como Parte de um Estilo de Vida Sustentável</a:t>
            </a:r>
            <a:endParaRPr lang="en-US" sz="1300" dirty="0"/>
          </a:p>
        </p:txBody>
      </p:sp>
      <p:sp>
        <p:nvSpPr>
          <p:cNvPr id="83" name="Text 66"/>
          <p:cNvSpPr/>
          <p:nvPr/>
        </p:nvSpPr>
        <p:spPr>
          <a:xfrm>
            <a:off x="469702" y="21094083"/>
            <a:ext cx="13690878" cy="214670"/>
          </a:xfrm>
          <a:prstGeom prst="rect">
            <a:avLst/>
          </a:prstGeom>
          <a:noFill/>
          <a:ln/>
        </p:spPr>
        <p:txBody>
          <a:bodyPr wrap="non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Quando integrado a outras práticas sustentáveis, seu jardim vertical torna-se parte de um ciclo virtuoso de consumo consciente e conexão com a natureza. Algumas práticas complementares:</a:t>
            </a:r>
            <a:endParaRPr lang="en-US" sz="1050" dirty="0"/>
          </a:p>
        </p:txBody>
      </p:sp>
      <p:sp>
        <p:nvSpPr>
          <p:cNvPr id="84" name="Text 67"/>
          <p:cNvSpPr/>
          <p:nvPr/>
        </p:nvSpPr>
        <p:spPr>
          <a:xfrm>
            <a:off x="469702" y="21459725"/>
            <a:ext cx="1369087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Consumo local:</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Ao cultivar seus próprios temperos e ervas, você reduz a necessidade de produtos embalados e transportados de longe</a:t>
            </a:r>
            <a:endParaRPr lang="en-US" sz="1050" dirty="0"/>
          </a:p>
        </p:txBody>
      </p:sp>
      <p:sp>
        <p:nvSpPr>
          <p:cNvPr id="85" name="Text 68"/>
          <p:cNvSpPr/>
          <p:nvPr/>
        </p:nvSpPr>
        <p:spPr>
          <a:xfrm>
            <a:off x="469702" y="21721305"/>
            <a:ext cx="1369087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Redução de resíduos:</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A compostagem dos resíduos orgânicos diminui significativamente o volume de lixo enviado para aterros</a:t>
            </a:r>
            <a:endParaRPr lang="en-US" sz="1050" dirty="0"/>
          </a:p>
        </p:txBody>
      </p:sp>
      <p:sp>
        <p:nvSpPr>
          <p:cNvPr id="86" name="Text 69"/>
          <p:cNvSpPr/>
          <p:nvPr/>
        </p:nvSpPr>
        <p:spPr>
          <a:xfrm>
            <a:off x="469702" y="21982886"/>
            <a:ext cx="1369087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Educação ambiental:</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Jardins verticais são excelentes ferramentas para ensinar crianças e visitantes sobre ciclos naturais e importância da biodiversidade</a:t>
            </a:r>
            <a:endParaRPr lang="en-US" sz="1050" dirty="0"/>
          </a:p>
        </p:txBody>
      </p:sp>
      <p:sp>
        <p:nvSpPr>
          <p:cNvPr id="87" name="Text 70"/>
          <p:cNvSpPr/>
          <p:nvPr/>
        </p:nvSpPr>
        <p:spPr>
          <a:xfrm>
            <a:off x="469702" y="22244466"/>
            <a:ext cx="1369087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Bem-estar psicológico:</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O contato com a natureza reduz o estresse e ansiedade, promovendo um estilo de vida mais equilibrado e menos consumista</a:t>
            </a:r>
            <a:endParaRPr lang="en-US" sz="1050" dirty="0"/>
          </a:p>
        </p:txBody>
      </p:sp>
      <p:sp>
        <p:nvSpPr>
          <p:cNvPr id="88" name="Text 71"/>
          <p:cNvSpPr/>
          <p:nvPr/>
        </p:nvSpPr>
        <p:spPr>
          <a:xfrm>
            <a:off x="469702" y="22506047"/>
            <a:ext cx="13690878" cy="214670"/>
          </a:xfrm>
          <a:prstGeom prst="rect">
            <a:avLst/>
          </a:prstGeom>
          <a:noFill/>
          <a:ln/>
        </p:spPr>
        <p:txBody>
          <a:bodyPr wrap="none" lIns="0" tIns="0" rIns="0" bIns="0" rtlCol="0" anchor="t"/>
          <a:lstStyle/>
          <a:p>
            <a:pPr algn="l" marL="342900" indent="-342900">
              <a:lnSpc>
                <a:spcPts val="1650"/>
              </a:lnSpc>
              <a:buSzPct val="100000"/>
              <a:buChar char="•"/>
            </a:pPr>
            <a:r>
              <a:rPr lang="en-US" sz="1050" b="1" dirty="0">
                <a:solidFill>
                  <a:srgbClr val="D7E5D8"/>
                </a:solidFill>
                <a:latin typeface="Syne" pitchFamily="34" charset="0"/>
                <a:ea typeface="Syne" pitchFamily="34" charset="-122"/>
                <a:cs typeface="Syne" pitchFamily="34" charset="-120"/>
              </a:rPr>
              <a:t>Arquitetura biofílica:</a:t>
            </a:r>
            <a:pPr algn="l" indent="0" marL="0">
              <a:lnSpc>
                <a:spcPts val="1650"/>
              </a:lnSpc>
              <a:buNone/>
            </a:pPr>
            <a:r>
              <a:rPr lang="en-US" sz="1050" dirty="0">
                <a:solidFill>
                  <a:srgbClr val="D7E5D8"/>
                </a:solidFill>
                <a:latin typeface="Syne" pitchFamily="34" charset="0"/>
                <a:ea typeface="Syne" pitchFamily="34" charset="-122"/>
                <a:cs typeface="Syne" pitchFamily="34" charset="-120"/>
              </a:rPr>
              <a:t> Integrar elementos naturais ao ambiente construído cria espaços mais saudáveis e energeticamente eficientes</a:t>
            </a:r>
            <a:endParaRPr lang="en-US" sz="1050" dirty="0"/>
          </a:p>
        </p:txBody>
      </p:sp>
      <p:sp>
        <p:nvSpPr>
          <p:cNvPr id="89" name="Text 72"/>
          <p:cNvSpPr/>
          <p:nvPr/>
        </p:nvSpPr>
        <p:spPr>
          <a:xfrm>
            <a:off x="469702" y="22871688"/>
            <a:ext cx="13690878" cy="429340"/>
          </a:xfrm>
          <a:prstGeom prst="rect">
            <a:avLst/>
          </a:prstGeom>
          <a:noFill/>
          <a:ln/>
        </p:spPr>
        <p:txBody>
          <a:bodyPr wrap="square" lIns="0" tIns="0" rIns="0" bIns="0" rtlCol="0" anchor="t"/>
          <a:lstStyle/>
          <a:p>
            <a:pPr algn="l" indent="0" marL="0">
              <a:lnSpc>
                <a:spcPts val="1650"/>
              </a:lnSpc>
              <a:buNone/>
            </a:pPr>
            <a:r>
              <a:rPr lang="en-US" sz="1050" dirty="0">
                <a:solidFill>
                  <a:srgbClr val="D7E5D8"/>
                </a:solidFill>
                <a:latin typeface="Syne" pitchFamily="34" charset="0"/>
                <a:ea typeface="Syne" pitchFamily="34" charset="-122"/>
                <a:cs typeface="Syne" pitchFamily="34" charset="-120"/>
              </a:rPr>
              <a:t>Ao criar e manter seu jardim vertical com práticas sustentáveis, você não apenas transforma seu apartamento, mas contribui para um movimento maior de reconexão com a natureza e construção de cidades mais verdes e habitáveis.</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69608" y="526138"/>
            <a:ext cx="13291066" cy="1195865"/>
          </a:xfrm>
          <a:prstGeom prst="rect">
            <a:avLst/>
          </a:prstGeom>
          <a:noFill/>
          <a:ln/>
        </p:spPr>
        <p:txBody>
          <a:bodyPr wrap="square" lIns="0" tIns="0" rIns="0" bIns="0" rtlCol="0" anchor="t"/>
          <a:lstStyle/>
          <a:p>
            <a:pPr algn="l" indent="0" marL="0">
              <a:lnSpc>
                <a:spcPts val="4700"/>
              </a:lnSpc>
              <a:buNone/>
            </a:pPr>
            <a:r>
              <a:rPr lang="en-US" sz="3750" b="1" dirty="0">
                <a:solidFill>
                  <a:srgbClr val="F0F4F1"/>
                </a:solidFill>
                <a:latin typeface="Syne Extra Bold" pitchFamily="34" charset="0"/>
                <a:ea typeface="Syne Extra Bold" pitchFamily="34" charset="-122"/>
                <a:cs typeface="Syne Extra Bold" pitchFamily="34" charset="-120"/>
              </a:rPr>
              <a:t>Conclusão: Cultivando Beleza, Bem-estar e Sustentabilidade</a:t>
            </a:r>
            <a:endParaRPr lang="en-US" sz="3750" dirty="0"/>
          </a:p>
        </p:txBody>
      </p:sp>
      <p:sp>
        <p:nvSpPr>
          <p:cNvPr id="3" name="Text 1"/>
          <p:cNvSpPr/>
          <p:nvPr/>
        </p:nvSpPr>
        <p:spPr>
          <a:xfrm>
            <a:off x="669608" y="2104670"/>
            <a:ext cx="13291066" cy="612220"/>
          </a:xfrm>
          <a:prstGeom prst="rect">
            <a:avLst/>
          </a:prstGeom>
          <a:noFill/>
          <a:ln/>
        </p:spPr>
        <p:txBody>
          <a:bodyPr wrap="squar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Chegamos ao final desta jornada pelo fascinante mundo dos jardins verticais em apartamentos. Ao longo deste guia, exploramos não apenas os aspectos técnicos de como criar e manter um jardim vertical, mas também como essa prática pode transformar profundamente nossos espaços e vidas.</a:t>
            </a:r>
            <a:endParaRPr lang="en-US" sz="1500" dirty="0"/>
          </a:p>
        </p:txBody>
      </p:sp>
      <p:sp>
        <p:nvSpPr>
          <p:cNvPr id="4" name="Text 2"/>
          <p:cNvSpPr/>
          <p:nvPr/>
        </p:nvSpPr>
        <p:spPr>
          <a:xfrm>
            <a:off x="669608" y="2932155"/>
            <a:ext cx="13291066" cy="918330"/>
          </a:xfrm>
          <a:prstGeom prst="rect">
            <a:avLst/>
          </a:prstGeom>
          <a:noFill/>
          <a:ln/>
        </p:spPr>
        <p:txBody>
          <a:bodyPr wrap="squar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Os jardins verticais representam muito mais que uma tendência decorativa – são uma resposta inteligente e sensível aos desafios da vida urbana contemporânea. Em um mundo onde os espaços verdes diminuem e os apartamentos ficam cada vez menores, a possibilidade de trazer a natureza para dentro de casa torna-se não apenas desejável, mas essencial para nosso bem-estar físico e emocional.</a:t>
            </a:r>
            <a:endParaRPr lang="en-US" sz="1500" dirty="0"/>
          </a:p>
        </p:txBody>
      </p:sp>
      <p:sp>
        <p:nvSpPr>
          <p:cNvPr id="5" name="Text 3"/>
          <p:cNvSpPr/>
          <p:nvPr/>
        </p:nvSpPr>
        <p:spPr>
          <a:xfrm>
            <a:off x="956548" y="4281015"/>
            <a:ext cx="13004125" cy="612220"/>
          </a:xfrm>
          <a:prstGeom prst="rect">
            <a:avLst/>
          </a:prstGeom>
          <a:noFill/>
          <a:ln/>
        </p:spPr>
        <p:txBody>
          <a:bodyPr wrap="squar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"Cultivar plantas é cultivar esperança, paciência e conexão com os ciclos naturais da vida. Um jardim vertical em um apartamento é um pequeno oásis de paz e beleza em meio ao ritmo acelerado da cidade."</a:t>
            </a:r>
            <a:endParaRPr lang="en-US" sz="1500" dirty="0"/>
          </a:p>
        </p:txBody>
      </p:sp>
      <p:sp>
        <p:nvSpPr>
          <p:cNvPr id="6" name="Shape 4"/>
          <p:cNvSpPr/>
          <p:nvPr/>
        </p:nvSpPr>
        <p:spPr>
          <a:xfrm>
            <a:off x="669608" y="4065750"/>
            <a:ext cx="22860" cy="1042750"/>
          </a:xfrm>
          <a:prstGeom prst="rect">
            <a:avLst/>
          </a:prstGeom>
          <a:solidFill>
            <a:srgbClr val="A9F00F"/>
          </a:solidFill>
          <a:ln/>
        </p:spPr>
      </p:sp>
      <p:sp>
        <p:nvSpPr>
          <p:cNvPr id="7" name="Text 5"/>
          <p:cNvSpPr/>
          <p:nvPr/>
        </p:nvSpPr>
        <p:spPr>
          <a:xfrm>
            <a:off x="669608" y="5395441"/>
            <a:ext cx="4603909" cy="298966"/>
          </a:xfrm>
          <a:prstGeom prst="rect">
            <a:avLst/>
          </a:prstGeom>
          <a:noFill/>
          <a:ln/>
        </p:spPr>
        <p:txBody>
          <a:bodyPr wrap="none" lIns="0" tIns="0" rIns="0" bIns="0" rtlCol="0" anchor="t"/>
          <a:lstStyle/>
          <a:p>
            <a:pPr algn="l" indent="0" marL="0">
              <a:lnSpc>
                <a:spcPts val="2350"/>
              </a:lnSpc>
              <a:buNone/>
            </a:pPr>
            <a:r>
              <a:rPr lang="en-US" sz="1850" b="1" dirty="0">
                <a:solidFill>
                  <a:srgbClr val="F0F4F1"/>
                </a:solidFill>
                <a:latin typeface="Syne Extra Bold" pitchFamily="34" charset="0"/>
                <a:ea typeface="Syne Extra Bold" pitchFamily="34" charset="-122"/>
                <a:cs typeface="Syne Extra Bold" pitchFamily="34" charset="-120"/>
              </a:rPr>
              <a:t>Principais Aprendizados</a:t>
            </a:r>
            <a:endParaRPr lang="en-US" sz="1850" dirty="0"/>
          </a:p>
        </p:txBody>
      </p:sp>
      <p:sp>
        <p:nvSpPr>
          <p:cNvPr id="8" name="Shape 6"/>
          <p:cNvSpPr/>
          <p:nvPr/>
        </p:nvSpPr>
        <p:spPr>
          <a:xfrm>
            <a:off x="669608" y="5981348"/>
            <a:ext cx="6573798" cy="574001"/>
          </a:xfrm>
          <a:prstGeom prst="roundRect">
            <a:avLst>
              <a:gd name="adj" fmla="val 480034"/>
            </a:avLst>
          </a:prstGeom>
          <a:solidFill>
            <a:srgbClr val="547808"/>
          </a:solidFill>
          <a:ln w="7620">
            <a:solidFill>
              <a:srgbClr val="6D9121"/>
            </a:solidFill>
            <a:prstDash val="solid"/>
          </a:ln>
        </p:spPr>
      </p:sp>
      <p:pic>
        <p:nvPicPr>
          <p:cNvPr id="9" name="Image 0" descr="preencoded.png">    </p:cNvPr>
          <p:cNvPicPr>
            <a:picLocks noChangeAspect="1"/>
          </p:cNvPicPr>
          <p:nvPr/>
        </p:nvPicPr>
        <p:blipFill>
          <a:blip r:embed="rId1"/>
          <a:stretch>
            <a:fillRect/>
          </a:stretch>
        </p:blipFill>
        <p:spPr>
          <a:xfrm>
            <a:off x="3812977" y="6088981"/>
            <a:ext cx="286941" cy="358736"/>
          </a:xfrm>
          <a:prstGeom prst="rect">
            <a:avLst/>
          </a:prstGeom>
        </p:spPr>
      </p:pic>
      <p:sp>
        <p:nvSpPr>
          <p:cNvPr id="10" name="Text 7"/>
          <p:cNvSpPr/>
          <p:nvPr/>
        </p:nvSpPr>
        <p:spPr>
          <a:xfrm>
            <a:off x="860941" y="6746682"/>
            <a:ext cx="2776895" cy="298966"/>
          </a:xfrm>
          <a:prstGeom prst="rect">
            <a:avLst/>
          </a:prstGeom>
          <a:noFill/>
          <a:ln/>
        </p:spPr>
        <p:txBody>
          <a:bodyPr wrap="none" lIns="0" tIns="0" rIns="0" bIns="0" rtlCol="0" anchor="t"/>
          <a:lstStyle/>
          <a:p>
            <a:pPr algn="l" indent="0" marL="0">
              <a:lnSpc>
                <a:spcPts val="2350"/>
              </a:lnSpc>
              <a:buNone/>
            </a:pPr>
            <a:r>
              <a:rPr lang="en-US" sz="1850" b="1" dirty="0">
                <a:solidFill>
                  <a:srgbClr val="D7E5D8"/>
                </a:solidFill>
                <a:latin typeface="Syne Extra Bold" pitchFamily="34" charset="0"/>
                <a:ea typeface="Syne Extra Bold" pitchFamily="34" charset="-122"/>
                <a:cs typeface="Syne Extra Bold" pitchFamily="34" charset="-120"/>
              </a:rPr>
              <a:t>Acessibilidade</a:t>
            </a:r>
            <a:endParaRPr lang="en-US" sz="1850" dirty="0"/>
          </a:p>
        </p:txBody>
      </p:sp>
      <p:sp>
        <p:nvSpPr>
          <p:cNvPr id="11" name="Text 8"/>
          <p:cNvSpPr/>
          <p:nvPr/>
        </p:nvSpPr>
        <p:spPr>
          <a:xfrm>
            <a:off x="860941" y="7160425"/>
            <a:ext cx="6191131" cy="1224440"/>
          </a:xfrm>
          <a:prstGeom prst="rect">
            <a:avLst/>
          </a:prstGeom>
          <a:noFill/>
          <a:ln/>
        </p:spPr>
        <p:txBody>
          <a:bodyPr wrap="squar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Independentemente do tamanho do seu apartamento ou do seu orçamento, existe uma solução de jardim vertical que pode funcionar para você. Da simplicidade de um pallet reciclado à sofisticação de um sistema automatizado, o importante é começar.</a:t>
            </a:r>
            <a:endParaRPr lang="en-US" sz="1500" dirty="0"/>
          </a:p>
        </p:txBody>
      </p:sp>
      <p:sp>
        <p:nvSpPr>
          <p:cNvPr id="12" name="Shape 9"/>
          <p:cNvSpPr/>
          <p:nvPr/>
        </p:nvSpPr>
        <p:spPr>
          <a:xfrm>
            <a:off x="7386876" y="5981348"/>
            <a:ext cx="6573798" cy="574001"/>
          </a:xfrm>
          <a:prstGeom prst="roundRect">
            <a:avLst>
              <a:gd name="adj" fmla="val 480034"/>
            </a:avLst>
          </a:prstGeom>
          <a:solidFill>
            <a:srgbClr val="547808"/>
          </a:solidFill>
          <a:ln w="7620">
            <a:solidFill>
              <a:srgbClr val="6D9121"/>
            </a:solidFill>
            <a:prstDash val="solid"/>
          </a:ln>
        </p:spPr>
      </p:sp>
      <p:pic>
        <p:nvPicPr>
          <p:cNvPr id="13" name="Image 1" descr="preencoded.png">    </p:cNvPr>
          <p:cNvPicPr>
            <a:picLocks noChangeAspect="1"/>
          </p:cNvPicPr>
          <p:nvPr/>
        </p:nvPicPr>
        <p:blipFill>
          <a:blip r:embed="rId2"/>
          <a:stretch>
            <a:fillRect/>
          </a:stretch>
        </p:blipFill>
        <p:spPr>
          <a:xfrm>
            <a:off x="10530245" y="6088981"/>
            <a:ext cx="286941" cy="358736"/>
          </a:xfrm>
          <a:prstGeom prst="rect">
            <a:avLst/>
          </a:prstGeom>
        </p:spPr>
      </p:pic>
      <p:sp>
        <p:nvSpPr>
          <p:cNvPr id="14" name="Text 10"/>
          <p:cNvSpPr/>
          <p:nvPr/>
        </p:nvSpPr>
        <p:spPr>
          <a:xfrm>
            <a:off x="7578209" y="6746682"/>
            <a:ext cx="2984659" cy="298966"/>
          </a:xfrm>
          <a:prstGeom prst="rect">
            <a:avLst/>
          </a:prstGeom>
          <a:noFill/>
          <a:ln/>
        </p:spPr>
        <p:txBody>
          <a:bodyPr wrap="none" lIns="0" tIns="0" rIns="0" bIns="0" rtlCol="0" anchor="t"/>
          <a:lstStyle/>
          <a:p>
            <a:pPr algn="l" indent="0" marL="0">
              <a:lnSpc>
                <a:spcPts val="2350"/>
              </a:lnSpc>
              <a:buNone/>
            </a:pPr>
            <a:r>
              <a:rPr lang="en-US" sz="1850" b="1" dirty="0">
                <a:solidFill>
                  <a:srgbClr val="D7E5D8"/>
                </a:solidFill>
                <a:latin typeface="Syne Extra Bold" pitchFamily="34" charset="0"/>
                <a:ea typeface="Syne Extra Bold" pitchFamily="34" charset="-122"/>
                <a:cs typeface="Syne Extra Bold" pitchFamily="34" charset="-120"/>
              </a:rPr>
              <a:t>Adaptabilidade</a:t>
            </a:r>
            <a:endParaRPr lang="en-US" sz="1850" dirty="0"/>
          </a:p>
        </p:txBody>
      </p:sp>
      <p:sp>
        <p:nvSpPr>
          <p:cNvPr id="15" name="Text 11"/>
          <p:cNvSpPr/>
          <p:nvPr/>
        </p:nvSpPr>
        <p:spPr>
          <a:xfrm>
            <a:off x="7578209" y="7160425"/>
            <a:ext cx="6191131" cy="918330"/>
          </a:xfrm>
          <a:prstGeom prst="rect">
            <a:avLst/>
          </a:prstGeom>
          <a:noFill/>
          <a:ln/>
        </p:spPr>
        <p:txBody>
          <a:bodyPr wrap="squar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Os jardins verticais são incrivelmente versáteis e podem ser customizados para diferentes ambientes, condições de luz, disponibilidade de espaço e objetivos estéticos ou funcionais. Cada desafio tem uma solução criativa.</a:t>
            </a:r>
            <a:endParaRPr lang="en-US" sz="1500" dirty="0"/>
          </a:p>
        </p:txBody>
      </p:sp>
      <p:sp>
        <p:nvSpPr>
          <p:cNvPr id="16" name="Shape 12"/>
          <p:cNvSpPr/>
          <p:nvPr/>
        </p:nvSpPr>
        <p:spPr>
          <a:xfrm>
            <a:off x="669608" y="8719669"/>
            <a:ext cx="6573798" cy="574001"/>
          </a:xfrm>
          <a:prstGeom prst="roundRect">
            <a:avLst>
              <a:gd name="adj" fmla="val 480034"/>
            </a:avLst>
          </a:prstGeom>
          <a:solidFill>
            <a:srgbClr val="547808"/>
          </a:solidFill>
          <a:ln w="7620">
            <a:solidFill>
              <a:srgbClr val="6D9121"/>
            </a:solidFill>
            <a:prstDash val="solid"/>
          </a:ln>
        </p:spPr>
      </p:sp>
      <p:pic>
        <p:nvPicPr>
          <p:cNvPr id="17" name="Image 2" descr="preencoded.png">    </p:cNvPr>
          <p:cNvPicPr>
            <a:picLocks noChangeAspect="1"/>
          </p:cNvPicPr>
          <p:nvPr/>
        </p:nvPicPr>
        <p:blipFill>
          <a:blip r:embed="rId3"/>
          <a:stretch>
            <a:fillRect/>
          </a:stretch>
        </p:blipFill>
        <p:spPr>
          <a:xfrm>
            <a:off x="3812977" y="8827301"/>
            <a:ext cx="286941" cy="358736"/>
          </a:xfrm>
          <a:prstGeom prst="rect">
            <a:avLst/>
          </a:prstGeom>
        </p:spPr>
      </p:pic>
      <p:sp>
        <p:nvSpPr>
          <p:cNvPr id="18" name="Text 13"/>
          <p:cNvSpPr/>
          <p:nvPr/>
        </p:nvSpPr>
        <p:spPr>
          <a:xfrm>
            <a:off x="860941" y="9485003"/>
            <a:ext cx="2391728" cy="298966"/>
          </a:xfrm>
          <a:prstGeom prst="rect">
            <a:avLst/>
          </a:prstGeom>
          <a:noFill/>
          <a:ln/>
        </p:spPr>
        <p:txBody>
          <a:bodyPr wrap="none" lIns="0" tIns="0" rIns="0" bIns="0" rtlCol="0" anchor="t"/>
          <a:lstStyle/>
          <a:p>
            <a:pPr algn="l" indent="0" marL="0">
              <a:lnSpc>
                <a:spcPts val="2350"/>
              </a:lnSpc>
              <a:buNone/>
            </a:pPr>
            <a:r>
              <a:rPr lang="en-US" sz="1850" b="1" dirty="0">
                <a:solidFill>
                  <a:srgbClr val="D7E5D8"/>
                </a:solidFill>
                <a:latin typeface="Syne Extra Bold" pitchFamily="34" charset="0"/>
                <a:ea typeface="Syne Extra Bold" pitchFamily="34" charset="-122"/>
                <a:cs typeface="Syne Extra Bold" pitchFamily="34" charset="-120"/>
              </a:rPr>
              <a:t>Bem-estar</a:t>
            </a:r>
            <a:endParaRPr lang="en-US" sz="1850" dirty="0"/>
          </a:p>
        </p:txBody>
      </p:sp>
      <p:sp>
        <p:nvSpPr>
          <p:cNvPr id="19" name="Text 14"/>
          <p:cNvSpPr/>
          <p:nvPr/>
        </p:nvSpPr>
        <p:spPr>
          <a:xfrm>
            <a:off x="860941" y="9898746"/>
            <a:ext cx="6191131" cy="1224440"/>
          </a:xfrm>
          <a:prstGeom prst="rect">
            <a:avLst/>
          </a:prstGeom>
          <a:noFill/>
          <a:ln/>
        </p:spPr>
        <p:txBody>
          <a:bodyPr wrap="squar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O impacto positivo que as plantas exercem em nosso bem-estar é respaldado por ciência. Desde a purificação do ar até a redução do estresse, os benefícios vão muito além da estética, afetando positivamente nossa saúde física e mental.</a:t>
            </a:r>
            <a:endParaRPr lang="en-US" sz="1500" dirty="0"/>
          </a:p>
        </p:txBody>
      </p:sp>
      <p:sp>
        <p:nvSpPr>
          <p:cNvPr id="20" name="Shape 15"/>
          <p:cNvSpPr/>
          <p:nvPr/>
        </p:nvSpPr>
        <p:spPr>
          <a:xfrm>
            <a:off x="7386876" y="8719669"/>
            <a:ext cx="6573798" cy="574001"/>
          </a:xfrm>
          <a:prstGeom prst="roundRect">
            <a:avLst>
              <a:gd name="adj" fmla="val 480034"/>
            </a:avLst>
          </a:prstGeom>
          <a:solidFill>
            <a:srgbClr val="547808"/>
          </a:solidFill>
          <a:ln w="7620">
            <a:solidFill>
              <a:srgbClr val="6D9121"/>
            </a:solidFill>
            <a:prstDash val="solid"/>
          </a:ln>
        </p:spPr>
      </p:sp>
      <p:pic>
        <p:nvPicPr>
          <p:cNvPr id="21" name="Image 3" descr="preencoded.png">    </p:cNvPr>
          <p:cNvPicPr>
            <a:picLocks noChangeAspect="1"/>
          </p:cNvPicPr>
          <p:nvPr/>
        </p:nvPicPr>
        <p:blipFill>
          <a:blip r:embed="rId4"/>
          <a:stretch>
            <a:fillRect/>
          </a:stretch>
        </p:blipFill>
        <p:spPr>
          <a:xfrm>
            <a:off x="10530245" y="8827301"/>
            <a:ext cx="286941" cy="358736"/>
          </a:xfrm>
          <a:prstGeom prst="rect">
            <a:avLst/>
          </a:prstGeom>
        </p:spPr>
      </p:pic>
      <p:sp>
        <p:nvSpPr>
          <p:cNvPr id="22" name="Text 16"/>
          <p:cNvSpPr/>
          <p:nvPr/>
        </p:nvSpPr>
        <p:spPr>
          <a:xfrm>
            <a:off x="7578209" y="9485003"/>
            <a:ext cx="3260169" cy="298966"/>
          </a:xfrm>
          <a:prstGeom prst="rect">
            <a:avLst/>
          </a:prstGeom>
          <a:noFill/>
          <a:ln/>
        </p:spPr>
        <p:txBody>
          <a:bodyPr wrap="none" lIns="0" tIns="0" rIns="0" bIns="0" rtlCol="0" anchor="t"/>
          <a:lstStyle/>
          <a:p>
            <a:pPr algn="l" indent="0" marL="0">
              <a:lnSpc>
                <a:spcPts val="2350"/>
              </a:lnSpc>
              <a:buNone/>
            </a:pPr>
            <a:r>
              <a:rPr lang="en-US" sz="1850" b="1" dirty="0">
                <a:solidFill>
                  <a:srgbClr val="D7E5D8"/>
                </a:solidFill>
                <a:latin typeface="Syne Extra Bold" pitchFamily="34" charset="0"/>
                <a:ea typeface="Syne Extra Bold" pitchFamily="34" charset="-122"/>
                <a:cs typeface="Syne Extra Bold" pitchFamily="34" charset="-120"/>
              </a:rPr>
              <a:t>Sustentabilidade</a:t>
            </a:r>
            <a:endParaRPr lang="en-US" sz="1850" dirty="0"/>
          </a:p>
        </p:txBody>
      </p:sp>
      <p:sp>
        <p:nvSpPr>
          <p:cNvPr id="23" name="Text 17"/>
          <p:cNvSpPr/>
          <p:nvPr/>
        </p:nvSpPr>
        <p:spPr>
          <a:xfrm>
            <a:off x="7578209" y="9898746"/>
            <a:ext cx="6191131" cy="1224440"/>
          </a:xfrm>
          <a:prstGeom prst="rect">
            <a:avLst/>
          </a:prstGeom>
          <a:noFill/>
          <a:ln/>
        </p:spPr>
        <p:txBody>
          <a:bodyPr wrap="squar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Ao criar seu jardim vertical, você não apenas melhora seu espaço pessoal, mas também contribui para um planeta mais saudável, reduzindo sua pegada ecológica e criando pequenos ecossistemas urbanos que apoiam a biodiversidade.</a:t>
            </a:r>
            <a:endParaRPr lang="en-US" sz="1500" dirty="0"/>
          </a:p>
        </p:txBody>
      </p:sp>
      <p:sp>
        <p:nvSpPr>
          <p:cNvPr id="24" name="Text 18"/>
          <p:cNvSpPr/>
          <p:nvPr/>
        </p:nvSpPr>
        <p:spPr>
          <a:xfrm>
            <a:off x="669608" y="11601460"/>
            <a:ext cx="3264456" cy="298966"/>
          </a:xfrm>
          <a:prstGeom prst="rect">
            <a:avLst/>
          </a:prstGeom>
          <a:noFill/>
          <a:ln/>
        </p:spPr>
        <p:txBody>
          <a:bodyPr wrap="none" lIns="0" tIns="0" rIns="0" bIns="0" rtlCol="0" anchor="t"/>
          <a:lstStyle/>
          <a:p>
            <a:pPr algn="l" indent="0" marL="0">
              <a:lnSpc>
                <a:spcPts val="2350"/>
              </a:lnSpc>
              <a:buNone/>
            </a:pPr>
            <a:r>
              <a:rPr lang="en-US" sz="1850" b="1" dirty="0">
                <a:solidFill>
                  <a:srgbClr val="F0F4F1"/>
                </a:solidFill>
                <a:latin typeface="Syne Extra Bold" pitchFamily="34" charset="0"/>
                <a:ea typeface="Syne Extra Bold" pitchFamily="34" charset="-122"/>
                <a:cs typeface="Syne Extra Bold" pitchFamily="34" charset="-120"/>
              </a:rPr>
              <a:t>Próximos Passos</a:t>
            </a:r>
            <a:endParaRPr lang="en-US" sz="1850" dirty="0"/>
          </a:p>
        </p:txBody>
      </p:sp>
      <p:sp>
        <p:nvSpPr>
          <p:cNvPr id="25" name="Text 19"/>
          <p:cNvSpPr/>
          <p:nvPr/>
        </p:nvSpPr>
        <p:spPr>
          <a:xfrm>
            <a:off x="669608" y="12187367"/>
            <a:ext cx="13291066" cy="306110"/>
          </a:xfrm>
          <a:prstGeom prst="rect">
            <a:avLst/>
          </a:prstGeom>
          <a:noFill/>
          <a:ln/>
        </p:spPr>
        <p:txBody>
          <a:bodyPr wrap="non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Agora que você está equipado com conhecimento e inspiração, é hora de transformar ideias em ação:</a:t>
            </a:r>
            <a:endParaRPr lang="en-US" sz="1500" dirty="0"/>
          </a:p>
        </p:txBody>
      </p:sp>
      <p:sp>
        <p:nvSpPr>
          <p:cNvPr id="26" name="Text 20"/>
          <p:cNvSpPr/>
          <p:nvPr/>
        </p:nvSpPr>
        <p:spPr>
          <a:xfrm>
            <a:off x="669608" y="12708742"/>
            <a:ext cx="13291066" cy="612220"/>
          </a:xfrm>
          <a:prstGeom prst="rect">
            <a:avLst/>
          </a:prstGeom>
          <a:noFill/>
          <a:ln/>
        </p:spPr>
        <p:txBody>
          <a:bodyPr wrap="square" lIns="0" tIns="0" rIns="0" bIns="0" rtlCol="0" anchor="t"/>
          <a:lstStyle/>
          <a:p>
            <a:pPr algn="l" marL="342900" indent="-342900">
              <a:lnSpc>
                <a:spcPts val="2400"/>
              </a:lnSpc>
              <a:buSzPct val="100000"/>
              <a:buFont typeface="+mj-lt"/>
              <a:buAutoNum type="arabicPeriod" startAt="1"/>
            </a:pPr>
            <a:r>
              <a:rPr lang="en-US" sz="1500" b="1" dirty="0">
                <a:solidFill>
                  <a:srgbClr val="D7E5D8"/>
                </a:solidFill>
                <a:latin typeface="Syne" pitchFamily="34" charset="0"/>
                <a:ea typeface="Syne" pitchFamily="34" charset="-122"/>
                <a:cs typeface="Syne" pitchFamily="34" charset="-120"/>
              </a:rPr>
              <a:t>Comece pequeno:</a:t>
            </a:r>
            <a:pPr algn="l" indent="0" marL="0">
              <a:lnSpc>
                <a:spcPts val="2400"/>
              </a:lnSpc>
              <a:buNone/>
            </a:pPr>
            <a:r>
              <a:rPr lang="en-US" sz="1500" dirty="0">
                <a:solidFill>
                  <a:srgbClr val="D7E5D8"/>
                </a:solidFill>
                <a:latin typeface="Syne" pitchFamily="34" charset="0"/>
                <a:ea typeface="Syne" pitchFamily="34" charset="-122"/>
                <a:cs typeface="Syne" pitchFamily="34" charset="-120"/>
              </a:rPr>
              <a:t> Não é necessário criar um jardim vertical completo de uma só vez. Comece com um projeto modesto, aprenda com a experiência e expanda gradualmente.</a:t>
            </a:r>
            <a:endParaRPr lang="en-US" sz="1500" dirty="0"/>
          </a:p>
        </p:txBody>
      </p:sp>
      <p:sp>
        <p:nvSpPr>
          <p:cNvPr id="27" name="Text 21"/>
          <p:cNvSpPr/>
          <p:nvPr/>
        </p:nvSpPr>
        <p:spPr>
          <a:xfrm>
            <a:off x="669608" y="13387875"/>
            <a:ext cx="13291066" cy="612220"/>
          </a:xfrm>
          <a:prstGeom prst="rect">
            <a:avLst/>
          </a:prstGeom>
          <a:noFill/>
          <a:ln/>
        </p:spPr>
        <p:txBody>
          <a:bodyPr wrap="square" lIns="0" tIns="0" rIns="0" bIns="0" rtlCol="0" anchor="t"/>
          <a:lstStyle/>
          <a:p>
            <a:pPr algn="l" marL="342900" indent="-342900">
              <a:lnSpc>
                <a:spcPts val="2400"/>
              </a:lnSpc>
              <a:buSzPct val="100000"/>
              <a:buFont typeface="+mj-lt"/>
              <a:buAutoNum type="arabicPeriod" startAt="2"/>
            </a:pPr>
            <a:r>
              <a:rPr lang="en-US" sz="1500" b="1" dirty="0">
                <a:solidFill>
                  <a:srgbClr val="D7E5D8"/>
                </a:solidFill>
                <a:latin typeface="Syne" pitchFamily="34" charset="0"/>
                <a:ea typeface="Syne" pitchFamily="34" charset="-122"/>
                <a:cs typeface="Syne" pitchFamily="34" charset="-120"/>
              </a:rPr>
              <a:t>Observe e adapte:</a:t>
            </a:r>
            <a:pPr algn="l" indent="0" marL="0">
              <a:lnSpc>
                <a:spcPts val="2400"/>
              </a:lnSpc>
              <a:buNone/>
            </a:pPr>
            <a:r>
              <a:rPr lang="en-US" sz="1500" dirty="0">
                <a:solidFill>
                  <a:srgbClr val="D7E5D8"/>
                </a:solidFill>
                <a:latin typeface="Syne" pitchFamily="34" charset="0"/>
                <a:ea typeface="Syne" pitchFamily="34" charset="-122"/>
                <a:cs typeface="Syne" pitchFamily="34" charset="-120"/>
              </a:rPr>
              <a:t> Cada apartamento tem condições únicas de luz, temperatura e umidade. Esteja atento a como suas plantas respondem e faça ajustes conforme necessário.</a:t>
            </a:r>
            <a:endParaRPr lang="en-US" sz="1500" dirty="0"/>
          </a:p>
        </p:txBody>
      </p:sp>
      <p:sp>
        <p:nvSpPr>
          <p:cNvPr id="28" name="Text 22"/>
          <p:cNvSpPr/>
          <p:nvPr/>
        </p:nvSpPr>
        <p:spPr>
          <a:xfrm>
            <a:off x="669608" y="14067008"/>
            <a:ext cx="13291066" cy="306110"/>
          </a:xfrm>
          <a:prstGeom prst="rect">
            <a:avLst/>
          </a:prstGeom>
          <a:noFill/>
          <a:ln/>
        </p:spPr>
        <p:txBody>
          <a:bodyPr wrap="none" lIns="0" tIns="0" rIns="0" bIns="0" rtlCol="0" anchor="t"/>
          <a:lstStyle/>
          <a:p>
            <a:pPr algn="l" marL="342900" indent="-342900">
              <a:lnSpc>
                <a:spcPts val="2400"/>
              </a:lnSpc>
              <a:buSzPct val="100000"/>
              <a:buFont typeface="+mj-lt"/>
              <a:buAutoNum type="arabicPeriod" startAt="3"/>
            </a:pPr>
            <a:r>
              <a:rPr lang="en-US" sz="1500" b="1" dirty="0">
                <a:solidFill>
                  <a:srgbClr val="D7E5D8"/>
                </a:solidFill>
                <a:latin typeface="Syne" pitchFamily="34" charset="0"/>
                <a:ea typeface="Syne" pitchFamily="34" charset="-122"/>
                <a:cs typeface="Syne" pitchFamily="34" charset="-120"/>
              </a:rPr>
              <a:t>Conecte-se com outros entusiastas:</a:t>
            </a:r>
            <a:pPr algn="l" indent="0" marL="0">
              <a:lnSpc>
                <a:spcPts val="2400"/>
              </a:lnSpc>
              <a:buNone/>
            </a:pPr>
            <a:r>
              <a:rPr lang="en-US" sz="1500" dirty="0">
                <a:solidFill>
                  <a:srgbClr val="D7E5D8"/>
                </a:solidFill>
                <a:latin typeface="Syne" pitchFamily="34" charset="0"/>
                <a:ea typeface="Syne" pitchFamily="34" charset="-122"/>
                <a:cs typeface="Syne" pitchFamily="34" charset="-120"/>
              </a:rPr>
              <a:t> Participe de grupos online ou presenciais de jardinagem urbana para trocar experiências, mudas e dicas.</a:t>
            </a:r>
            <a:endParaRPr lang="en-US" sz="1500" dirty="0"/>
          </a:p>
        </p:txBody>
      </p:sp>
      <p:sp>
        <p:nvSpPr>
          <p:cNvPr id="29" name="Text 23"/>
          <p:cNvSpPr/>
          <p:nvPr/>
        </p:nvSpPr>
        <p:spPr>
          <a:xfrm>
            <a:off x="669608" y="14440032"/>
            <a:ext cx="13291066" cy="612220"/>
          </a:xfrm>
          <a:prstGeom prst="rect">
            <a:avLst/>
          </a:prstGeom>
          <a:noFill/>
          <a:ln/>
        </p:spPr>
        <p:txBody>
          <a:bodyPr wrap="square" lIns="0" tIns="0" rIns="0" bIns="0" rtlCol="0" anchor="t"/>
          <a:lstStyle/>
          <a:p>
            <a:pPr algn="l" marL="342900" indent="-342900">
              <a:lnSpc>
                <a:spcPts val="2400"/>
              </a:lnSpc>
              <a:buSzPct val="100000"/>
              <a:buFont typeface="+mj-lt"/>
              <a:buAutoNum type="arabicPeriod" startAt="4"/>
            </a:pPr>
            <a:r>
              <a:rPr lang="en-US" sz="1500" b="1" dirty="0">
                <a:solidFill>
                  <a:srgbClr val="D7E5D8"/>
                </a:solidFill>
                <a:latin typeface="Syne" pitchFamily="34" charset="0"/>
                <a:ea typeface="Syne" pitchFamily="34" charset="-122"/>
                <a:cs typeface="Syne" pitchFamily="34" charset="-120"/>
              </a:rPr>
              <a:t>Documente sua jornada:</a:t>
            </a:r>
            <a:pPr algn="l" indent="0" marL="0">
              <a:lnSpc>
                <a:spcPts val="2400"/>
              </a:lnSpc>
              <a:buNone/>
            </a:pPr>
            <a:r>
              <a:rPr lang="en-US" sz="1500" dirty="0">
                <a:solidFill>
                  <a:srgbClr val="D7E5D8"/>
                </a:solidFill>
                <a:latin typeface="Syne" pitchFamily="34" charset="0"/>
                <a:ea typeface="Syne" pitchFamily="34" charset="-122"/>
                <a:cs typeface="Syne" pitchFamily="34" charset="-120"/>
              </a:rPr>
              <a:t> Registre o progresso do seu jardim vertical com fotos e anotações. Essa documentação não apenas ajudará você a aprender, mas também poderá inspirar outros.</a:t>
            </a:r>
            <a:endParaRPr lang="en-US" sz="1500" dirty="0"/>
          </a:p>
        </p:txBody>
      </p:sp>
      <p:sp>
        <p:nvSpPr>
          <p:cNvPr id="30" name="Text 24"/>
          <p:cNvSpPr/>
          <p:nvPr/>
        </p:nvSpPr>
        <p:spPr>
          <a:xfrm>
            <a:off x="669608" y="15119165"/>
            <a:ext cx="13291066" cy="612220"/>
          </a:xfrm>
          <a:prstGeom prst="rect">
            <a:avLst/>
          </a:prstGeom>
          <a:noFill/>
          <a:ln/>
        </p:spPr>
        <p:txBody>
          <a:bodyPr wrap="square" lIns="0" tIns="0" rIns="0" bIns="0" rtlCol="0" anchor="t"/>
          <a:lstStyle/>
          <a:p>
            <a:pPr algn="l" marL="342900" indent="-342900">
              <a:lnSpc>
                <a:spcPts val="2400"/>
              </a:lnSpc>
              <a:buSzPct val="100000"/>
              <a:buFont typeface="+mj-lt"/>
              <a:buAutoNum type="arabicPeriod" startAt="5"/>
            </a:pPr>
            <a:r>
              <a:rPr lang="en-US" sz="1500" b="1" dirty="0">
                <a:solidFill>
                  <a:srgbClr val="D7E5D8"/>
                </a:solidFill>
                <a:latin typeface="Syne" pitchFamily="34" charset="0"/>
                <a:ea typeface="Syne" pitchFamily="34" charset="-122"/>
                <a:cs typeface="Syne" pitchFamily="34" charset="-120"/>
              </a:rPr>
              <a:t>Experimente e divirta-se:</a:t>
            </a:r>
            <a:pPr algn="l" indent="0" marL="0">
              <a:lnSpc>
                <a:spcPts val="2400"/>
              </a:lnSpc>
              <a:buNone/>
            </a:pPr>
            <a:r>
              <a:rPr lang="en-US" sz="1500" dirty="0">
                <a:solidFill>
                  <a:srgbClr val="D7E5D8"/>
                </a:solidFill>
                <a:latin typeface="Syne" pitchFamily="34" charset="0"/>
                <a:ea typeface="Syne" pitchFamily="34" charset="-122"/>
                <a:cs typeface="Syne" pitchFamily="34" charset="-120"/>
              </a:rPr>
              <a:t> A jardinagem é tanto ciência quanto arte. Não tenha medo de tentar novas plantas, técnicas e estilos para descobrir o que funciona melhor para você.</a:t>
            </a:r>
            <a:endParaRPr lang="en-US" sz="1500" dirty="0"/>
          </a:p>
        </p:txBody>
      </p:sp>
      <p:sp>
        <p:nvSpPr>
          <p:cNvPr id="31" name="Shape 25"/>
          <p:cNvSpPr/>
          <p:nvPr/>
        </p:nvSpPr>
        <p:spPr>
          <a:xfrm>
            <a:off x="669608" y="15946650"/>
            <a:ext cx="13291066" cy="1119069"/>
          </a:xfrm>
          <a:prstGeom prst="roundRect">
            <a:avLst>
              <a:gd name="adj" fmla="val 7181"/>
            </a:avLst>
          </a:prstGeom>
          <a:solidFill>
            <a:srgbClr val="022349"/>
          </a:solidFill>
          <a:ln/>
        </p:spPr>
      </p:sp>
      <p:pic>
        <p:nvPicPr>
          <p:cNvPr id="32" name="Image 4" descr="preencoded.png">    </p:cNvPr>
          <p:cNvPicPr>
            <a:picLocks noChangeAspect="1"/>
          </p:cNvPicPr>
          <p:nvPr/>
        </p:nvPicPr>
        <p:blipFill>
          <a:blip r:embed="rId5"/>
          <a:stretch>
            <a:fillRect/>
          </a:stretch>
        </p:blipFill>
        <p:spPr>
          <a:xfrm>
            <a:off x="860941" y="16231567"/>
            <a:ext cx="239078" cy="191334"/>
          </a:xfrm>
          <a:prstGeom prst="rect">
            <a:avLst/>
          </a:prstGeom>
        </p:spPr>
      </p:pic>
      <p:sp>
        <p:nvSpPr>
          <p:cNvPr id="33" name="Text 26"/>
          <p:cNvSpPr/>
          <p:nvPr/>
        </p:nvSpPr>
        <p:spPr>
          <a:xfrm>
            <a:off x="1291352" y="16185728"/>
            <a:ext cx="12477988" cy="612220"/>
          </a:xfrm>
          <a:prstGeom prst="rect">
            <a:avLst/>
          </a:prstGeom>
          <a:noFill/>
          <a:ln/>
        </p:spPr>
        <p:txBody>
          <a:bodyPr wrap="square" lIns="0" tIns="0" rIns="0" bIns="0" rtlCol="0" anchor="t"/>
          <a:lstStyle/>
          <a:p>
            <a:pPr algn="l" indent="0" marL="0">
              <a:lnSpc>
                <a:spcPts val="2400"/>
              </a:lnSpc>
              <a:buNone/>
            </a:pPr>
            <a:r>
              <a:rPr lang="en-US" sz="1500" b="1" dirty="0">
                <a:solidFill>
                  <a:srgbClr val="000000"/>
                </a:solidFill>
                <a:latin typeface="Syne" pitchFamily="34" charset="0"/>
                <a:ea typeface="Syne" pitchFamily="34" charset="-122"/>
                <a:cs typeface="Syne" pitchFamily="34" charset="-120"/>
              </a:rPr>
              <a:t>🌱</a:t>
            </a:r>
            <a:pPr algn="l" indent="0" marL="0">
              <a:lnSpc>
                <a:spcPts val="2400"/>
              </a:lnSpc>
              <a:buNone/>
            </a:pPr>
            <a:r>
              <a:rPr lang="en-US" sz="1500" dirty="0">
                <a:solidFill>
                  <a:srgbClr val="FFFFFF"/>
                </a:solidFill>
                <a:latin typeface="Syne" pitchFamily="34" charset="0"/>
                <a:ea typeface="Syne" pitchFamily="34" charset="-122"/>
                <a:cs typeface="Syne" pitchFamily="34" charset="-120"/>
              </a:rPr>
              <a:t> Conecte-se:</a:t>
            </a:r>
            <a:pPr algn="l" indent="0" marL="0">
              <a:lnSpc>
                <a:spcPts val="2400"/>
              </a:lnSpc>
              <a:buNone/>
            </a:pPr>
            <a:r>
              <a:rPr lang="en-US" sz="1500" dirty="0">
                <a:solidFill>
                  <a:srgbClr val="FFFFFF"/>
                </a:solidFill>
                <a:latin typeface="Syne" pitchFamily="34" charset="0"/>
                <a:ea typeface="Syne" pitchFamily="34" charset="-122"/>
                <a:cs typeface="Syne" pitchFamily="34" charset="-120"/>
              </a:rPr>
              <a:t> Para mais inspiração, dicas e comunidade, visite </a:t>
            </a:r>
            <a:pPr algn="l" indent="0" marL="0">
              <a:lnSpc>
                <a:spcPts val="2400"/>
              </a:lnSpc>
              <a:buNone/>
            </a:pPr>
            <a:r>
              <a:rPr lang="en-US" sz="1500" u="sng" dirty="0">
                <a:solidFill>
                  <a:srgbClr val="A9F00F"/>
                </a:solidFill>
                <a:latin typeface="Syne" pitchFamily="34" charset="0"/>
                <a:ea typeface="Syne" pitchFamily="34" charset="-122"/>
                <a:cs typeface="Syne" pitchFamily="34" charset="-120"/>
                <a:hlinkClick r:id="rId6" invalidUrl="" action="" tgtFrame="" tooltip="" history="1" highlightClick="0" endSnd="0">
                  <a:extLst>
                    <a:ext uri="{A12FA001-AC4F-418D-AE19-62706E023703}">
                      <ahyp:hlinkClr xmlns:ahyp="http://schemas.microsoft.com/office/drawing/2018/hyperlinkcolor" val="tx"/>
                    </a:ext>
                  </a:extLst>
                </a:hlinkClick>
              </a:rPr>
              <a:t>www.conectarhoje.com</a:t>
            </a:r>
            <a:pPr algn="l" indent="0" marL="0">
              <a:lnSpc>
                <a:spcPts val="2400"/>
              </a:lnSpc>
              <a:buNone/>
            </a:pPr>
            <a:r>
              <a:rPr lang="en-US" sz="1500" dirty="0">
                <a:solidFill>
                  <a:srgbClr val="FFFFFF"/>
                </a:solidFill>
                <a:latin typeface="Syne" pitchFamily="34" charset="0"/>
                <a:ea typeface="Syne" pitchFamily="34" charset="-122"/>
                <a:cs typeface="Syne" pitchFamily="34" charset="-120"/>
              </a:rPr>
              <a:t> e siga @conectarhoje no Instagram. Compartilhe suas criações usando a hashtag #JardimVerticalConectar!</a:t>
            </a:r>
            <a:endParaRPr lang="en-US" sz="1500" dirty="0"/>
          </a:p>
        </p:txBody>
      </p:sp>
      <p:sp>
        <p:nvSpPr>
          <p:cNvPr id="34" name="Text 27"/>
          <p:cNvSpPr/>
          <p:nvPr/>
        </p:nvSpPr>
        <p:spPr>
          <a:xfrm>
            <a:off x="669608" y="17280984"/>
            <a:ext cx="13291066" cy="918330"/>
          </a:xfrm>
          <a:prstGeom prst="rect">
            <a:avLst/>
          </a:prstGeom>
          <a:noFill/>
          <a:ln/>
        </p:spPr>
        <p:txBody>
          <a:bodyPr wrap="squar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Lembre-se que criar um jardim vertical não é apenas sobre o resultado final, mas sobre todo o processo de aprendizado, experimentação e conexão com a natureza. Cada planta que você cultiva, cada desafio que você supera, contribui para uma relação mais profunda e significativa com o mundo natural, mesmo dentro das paredes do seu apartamento.</a:t>
            </a:r>
            <a:endParaRPr lang="en-US" sz="1500" dirty="0"/>
          </a:p>
        </p:txBody>
      </p:sp>
      <p:sp>
        <p:nvSpPr>
          <p:cNvPr id="35" name="Text 28"/>
          <p:cNvSpPr/>
          <p:nvPr/>
        </p:nvSpPr>
        <p:spPr>
          <a:xfrm>
            <a:off x="669608" y="18414579"/>
            <a:ext cx="13291066" cy="612220"/>
          </a:xfrm>
          <a:prstGeom prst="rect">
            <a:avLst/>
          </a:prstGeom>
          <a:noFill/>
          <a:ln/>
        </p:spPr>
        <p:txBody>
          <a:bodyPr wrap="squar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Que seu jardim vertical floresça não apenas com plantas, mas com momentos de tranquilidade, descobertas e alegria. A natureza, mesmo em pequenos espaços verticais, tem o poder de transformar não apenas ambientes, mas vidas inteiras.</a:t>
            </a:r>
            <a:endParaRPr lang="en-US" sz="1500" dirty="0"/>
          </a:p>
        </p:txBody>
      </p:sp>
      <p:sp>
        <p:nvSpPr>
          <p:cNvPr id="36" name="Text 29"/>
          <p:cNvSpPr/>
          <p:nvPr/>
        </p:nvSpPr>
        <p:spPr>
          <a:xfrm>
            <a:off x="669608" y="19242065"/>
            <a:ext cx="13291066" cy="306110"/>
          </a:xfrm>
          <a:prstGeom prst="rect">
            <a:avLst/>
          </a:prstGeom>
          <a:noFill/>
          <a:ln/>
        </p:spPr>
        <p:txBody>
          <a:bodyPr wrap="none" lIns="0" tIns="0" rIns="0" bIns="0" rtlCol="0" anchor="t"/>
          <a:lstStyle/>
          <a:p>
            <a:pPr algn="l" indent="0" marL="0">
              <a:lnSpc>
                <a:spcPts val="2400"/>
              </a:lnSpc>
              <a:buNone/>
            </a:pPr>
            <a:r>
              <a:rPr lang="en-US" sz="1500" dirty="0">
                <a:solidFill>
                  <a:srgbClr val="D7E5D8"/>
                </a:solidFill>
                <a:latin typeface="Syne" pitchFamily="34" charset="0"/>
                <a:ea typeface="Syne" pitchFamily="34" charset="-122"/>
                <a:cs typeface="Syne" pitchFamily="34" charset="-120"/>
              </a:rPr>
              <a:t>Mãos à obra e boa jardinagem!</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2025-07-15T11:12:54Z</dcterms:created>
  <dcterms:modified xsi:type="dcterms:W3CDTF">2025-07-15T11:12:54Z</dcterms:modified>
</cp:coreProperties>
</file>